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Calibri" panose="020F0502020204030204" pitchFamily="34" charset="0"/>
      <p:regular r:id="rId22"/>
      <p:bold r:id="rId23"/>
      <p:italic r:id="rId24"/>
      <p:boldItalic r:id="rId25"/>
    </p:embeddedFont>
    <p:embeddedFont>
      <p:font typeface="DejaVu Serif Bold" panose="020B0604020202020204" charset="0"/>
      <p:regular r:id="rId26"/>
    </p:embeddedFont>
    <p:embeddedFont>
      <p:font typeface="DM Sans" panose="020B0604020202020204" charset="0"/>
      <p:regular r:id="rId27"/>
    </p:embeddedFont>
    <p:embeddedFont>
      <p:font typeface="DM Sans Bold" panose="020B0604020202020204" charset="0"/>
      <p:regular r:id="rId28"/>
    </p:embeddedFont>
    <p:embeddedFont>
      <p:font typeface="Noto Sans Bold" panose="020B0604020202020204" charset="0"/>
      <p:regular r:id="rId29"/>
    </p:embeddedFont>
    <p:embeddedFont>
      <p:font typeface="Open Sauce" panose="020B0604020202020204" charset="0"/>
      <p:regular r:id="rId30"/>
    </p:embeddedFont>
    <p:embeddedFont>
      <p:font typeface="Open Sauce Bold" panose="020B0604020202020204" charset="0"/>
      <p:regular r:id="rId31"/>
    </p:embeddedFont>
    <p:embeddedFont>
      <p:font typeface="Oswald" panose="020B0604020202020204" charset="0"/>
      <p:regular r:id="rId32"/>
    </p:embeddedFont>
    <p:embeddedFont>
      <p:font typeface="Oswald Bold" panose="020B0604020202020204" charset="0"/>
      <p:regular r:id="rId33"/>
    </p:embeddedFont>
    <p:embeddedFont>
      <p:font typeface="Paytone One" panose="020B0604020202020204" charset="0"/>
      <p:regular r:id="rId34"/>
    </p:embeddedFont>
    <p:embeddedFont>
      <p:font typeface="UTM Seagull Bold" panose="020B0604020202020204"/>
      <p:regular r:id="rId35"/>
    </p:embeddedFont>
    <p:embeddedFont>
      <p:font typeface="UTM Sharnay Italics" panose="020B0604020202020204"/>
      <p:regular r:id="rId36"/>
    </p:embeddedFont>
    <p:embeddedFont>
      <p:font typeface="UTM Trajan Pro Bold" panose="020B0604020202020204"/>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75" d="100"/>
          <a:sy n="75" d="100"/>
        </p:scale>
        <p:origin x="546" y="61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svg>
</file>

<file path=ppt/media/image35.png>
</file>

<file path=ppt/media/image36.svg>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16/7/2024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16/7/2024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16/7/2024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16/7/2024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16/7/2024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16/7/2024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16/7/2024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16/7/2024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16/7/2024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16/7/2024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16/7/2024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16/7/2024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1.sv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1.sv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1.svg"/></Relationships>
</file>

<file path=ppt/slides/_rels/slide1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8" Type="http://schemas.openxmlformats.org/officeDocument/2006/relationships/image" Target="../media/image3.svg"/><Relationship Id="rId13" Type="http://schemas.openxmlformats.org/officeDocument/2006/relationships/image" Target="../media/image15.png"/><Relationship Id="rId3" Type="http://schemas.openxmlformats.org/officeDocument/2006/relationships/image" Target="../media/image7.png"/><Relationship Id="rId7" Type="http://schemas.openxmlformats.org/officeDocument/2006/relationships/image" Target="../media/image2.png"/><Relationship Id="rId12" Type="http://schemas.openxmlformats.org/officeDocument/2006/relationships/image" Target="../media/image1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svg"/><Relationship Id="rId11" Type="http://schemas.openxmlformats.org/officeDocument/2006/relationships/image" Target="../media/image13.png"/><Relationship Id="rId5" Type="http://schemas.openxmlformats.org/officeDocument/2006/relationships/image" Target="../media/image9.png"/><Relationship Id="rId10" Type="http://schemas.openxmlformats.org/officeDocument/2006/relationships/image" Target="../media/image12.svg"/><Relationship Id="rId4" Type="http://schemas.openxmlformats.org/officeDocument/2006/relationships/image" Target="../media/image8.svg"/><Relationship Id="rId9" Type="http://schemas.openxmlformats.org/officeDocument/2006/relationships/image" Target="../media/image11.png"/><Relationship Id="rId14" Type="http://schemas.openxmlformats.org/officeDocument/2006/relationships/image" Target="../media/image16.sv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svg"/></Relationships>
</file>

<file path=ppt/slides/_rels/slide5.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sv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1.sv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1.sv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3545406">
            <a:off x="15750914" y="-365757"/>
            <a:ext cx="4569717" cy="4689076"/>
          </a:xfrm>
          <a:custGeom>
            <a:avLst/>
            <a:gdLst/>
            <a:ahLst/>
            <a:cxnLst/>
            <a:rect l="l" t="t" r="r" b="b"/>
            <a:pathLst>
              <a:path w="4569717" h="4689076">
                <a:moveTo>
                  <a:pt x="0" y="0"/>
                </a:moveTo>
                <a:lnTo>
                  <a:pt x="4569717" y="0"/>
                </a:lnTo>
                <a:lnTo>
                  <a:pt x="4569717" y="4689076"/>
                </a:lnTo>
                <a:lnTo>
                  <a:pt x="0" y="468907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7919566" y="1425347"/>
            <a:ext cx="2138834" cy="2041753"/>
          </a:xfrm>
          <a:custGeom>
            <a:avLst/>
            <a:gdLst/>
            <a:ahLst/>
            <a:cxnLst/>
            <a:rect l="l" t="t" r="r" b="b"/>
            <a:pathLst>
              <a:path w="2249764" h="2249764">
                <a:moveTo>
                  <a:pt x="0" y="0"/>
                </a:moveTo>
                <a:lnTo>
                  <a:pt x="2249764" y="0"/>
                </a:lnTo>
                <a:lnTo>
                  <a:pt x="2249764" y="2249764"/>
                </a:lnTo>
                <a:lnTo>
                  <a:pt x="0" y="2249764"/>
                </a:lnTo>
                <a:lnTo>
                  <a:pt x="0" y="0"/>
                </a:lnTo>
                <a:close/>
              </a:path>
            </a:pathLst>
          </a:custGeom>
          <a:blipFill>
            <a:blip r:embed="rId5"/>
            <a:stretch>
              <a:fillRect/>
            </a:stretch>
          </a:blipFill>
        </p:spPr>
      </p:sp>
      <p:sp>
        <p:nvSpPr>
          <p:cNvPr id="5" name="TextBox 5"/>
          <p:cNvSpPr txBox="1"/>
          <p:nvPr/>
        </p:nvSpPr>
        <p:spPr>
          <a:xfrm>
            <a:off x="5363221" y="37341"/>
            <a:ext cx="7362453" cy="1189976"/>
          </a:xfrm>
          <a:prstGeom prst="rect">
            <a:avLst/>
          </a:prstGeom>
        </p:spPr>
        <p:txBody>
          <a:bodyPr wrap="square" lIns="0" tIns="0" rIns="0" bIns="0" rtlCol="0" anchor="t">
            <a:spAutoFit/>
          </a:bodyPr>
          <a:lstStyle/>
          <a:p>
            <a:pPr algn="ctr">
              <a:lnSpc>
                <a:spcPts val="5320"/>
              </a:lnSpc>
            </a:pPr>
            <a:r>
              <a:rPr lang="en-US" sz="3800" dirty="0">
                <a:solidFill>
                  <a:srgbClr val="000000"/>
                </a:solidFill>
                <a:latin typeface="Noto Sans Bold"/>
                <a:ea typeface="Noto Sans Bold"/>
                <a:cs typeface="Noto Sans Bold"/>
                <a:sym typeface="Noto Sans Bold"/>
              </a:rPr>
              <a:t>TRƯỜNG ĐẠI HỌC TRÀ VINH</a:t>
            </a:r>
          </a:p>
          <a:p>
            <a:pPr marL="0" lvl="0" indent="0" algn="ctr">
              <a:lnSpc>
                <a:spcPts val="4200"/>
              </a:lnSpc>
              <a:spcBef>
                <a:spcPct val="0"/>
              </a:spcBef>
            </a:pPr>
            <a:r>
              <a:rPr lang="en-US" sz="3000" dirty="0">
                <a:solidFill>
                  <a:srgbClr val="000000"/>
                </a:solidFill>
                <a:latin typeface="Noto Sans Bold"/>
                <a:ea typeface="Noto Sans Bold"/>
                <a:cs typeface="Noto Sans Bold"/>
                <a:sym typeface="Noto Sans Bold"/>
              </a:rPr>
              <a:t> Khoa </a:t>
            </a:r>
            <a:r>
              <a:rPr lang="en-US" sz="3000" dirty="0" err="1">
                <a:solidFill>
                  <a:srgbClr val="000000"/>
                </a:solidFill>
                <a:latin typeface="Noto Sans Bold"/>
                <a:ea typeface="Noto Sans Bold"/>
                <a:cs typeface="Noto Sans Bold"/>
                <a:sym typeface="Noto Sans Bold"/>
              </a:rPr>
              <a:t>Kỹ</a:t>
            </a:r>
            <a:r>
              <a:rPr lang="en-US" sz="3000" dirty="0">
                <a:solidFill>
                  <a:srgbClr val="000000"/>
                </a:solidFill>
                <a:latin typeface="Noto Sans Bold"/>
                <a:ea typeface="Noto Sans Bold"/>
                <a:cs typeface="Noto Sans Bold"/>
                <a:sym typeface="Noto Sans Bold"/>
              </a:rPr>
              <a:t> </a:t>
            </a:r>
            <a:r>
              <a:rPr lang="en-US" sz="3000" dirty="0" err="1">
                <a:solidFill>
                  <a:srgbClr val="000000"/>
                </a:solidFill>
                <a:latin typeface="Noto Sans Bold"/>
                <a:ea typeface="Noto Sans Bold"/>
                <a:cs typeface="Noto Sans Bold"/>
                <a:sym typeface="Noto Sans Bold"/>
              </a:rPr>
              <a:t>thuật</a:t>
            </a:r>
            <a:r>
              <a:rPr lang="en-US" sz="3000" dirty="0">
                <a:solidFill>
                  <a:srgbClr val="000000"/>
                </a:solidFill>
                <a:latin typeface="Noto Sans Bold"/>
                <a:ea typeface="Noto Sans Bold"/>
                <a:cs typeface="Noto Sans Bold"/>
                <a:sym typeface="Noto Sans Bold"/>
              </a:rPr>
              <a:t> </a:t>
            </a:r>
            <a:r>
              <a:rPr lang="en-US" sz="3000" dirty="0" err="1">
                <a:solidFill>
                  <a:srgbClr val="000000"/>
                </a:solidFill>
                <a:latin typeface="Noto Sans Bold"/>
                <a:ea typeface="Noto Sans Bold"/>
                <a:cs typeface="Noto Sans Bold"/>
                <a:sym typeface="Noto Sans Bold"/>
              </a:rPr>
              <a:t>và</a:t>
            </a:r>
            <a:r>
              <a:rPr lang="en-US" sz="3000" dirty="0">
                <a:solidFill>
                  <a:srgbClr val="000000"/>
                </a:solidFill>
                <a:latin typeface="Noto Sans Bold"/>
                <a:ea typeface="Noto Sans Bold"/>
                <a:cs typeface="Noto Sans Bold"/>
                <a:sym typeface="Noto Sans Bold"/>
              </a:rPr>
              <a:t> </a:t>
            </a:r>
            <a:r>
              <a:rPr lang="en-US" sz="3000" dirty="0" err="1">
                <a:solidFill>
                  <a:srgbClr val="000000"/>
                </a:solidFill>
                <a:latin typeface="Noto Sans Bold"/>
                <a:ea typeface="Noto Sans Bold"/>
                <a:cs typeface="Noto Sans Bold"/>
                <a:sym typeface="Noto Sans Bold"/>
              </a:rPr>
              <a:t>Công</a:t>
            </a:r>
            <a:r>
              <a:rPr lang="en-US" sz="3000" dirty="0">
                <a:solidFill>
                  <a:srgbClr val="000000"/>
                </a:solidFill>
                <a:latin typeface="Noto Sans Bold"/>
                <a:ea typeface="Noto Sans Bold"/>
                <a:cs typeface="Noto Sans Bold"/>
                <a:sym typeface="Noto Sans Bold"/>
              </a:rPr>
              <a:t> </a:t>
            </a:r>
            <a:r>
              <a:rPr lang="en-US" sz="3000" dirty="0" err="1">
                <a:solidFill>
                  <a:srgbClr val="000000"/>
                </a:solidFill>
                <a:latin typeface="Noto Sans Bold"/>
                <a:ea typeface="Noto Sans Bold"/>
                <a:cs typeface="Noto Sans Bold"/>
                <a:sym typeface="Noto Sans Bold"/>
              </a:rPr>
              <a:t>nghệ</a:t>
            </a:r>
            <a:endParaRPr lang="en-US" sz="3000" dirty="0">
              <a:solidFill>
                <a:srgbClr val="000000"/>
              </a:solidFill>
              <a:latin typeface="Noto Sans Bold"/>
              <a:ea typeface="Noto Sans Bold"/>
              <a:cs typeface="Noto Sans Bold"/>
              <a:sym typeface="Noto Sans Bold"/>
            </a:endParaRPr>
          </a:p>
        </p:txBody>
      </p:sp>
      <p:grpSp>
        <p:nvGrpSpPr>
          <p:cNvPr id="6" name="Group 6"/>
          <p:cNvGrpSpPr/>
          <p:nvPr/>
        </p:nvGrpSpPr>
        <p:grpSpPr>
          <a:xfrm>
            <a:off x="3437493" y="3827511"/>
            <a:ext cx="11413014" cy="2336786"/>
            <a:chOff x="0" y="0"/>
            <a:chExt cx="15217352" cy="3115715"/>
          </a:xfrm>
        </p:grpSpPr>
        <p:sp>
          <p:nvSpPr>
            <p:cNvPr id="7" name="TextBox 7"/>
            <p:cNvSpPr txBox="1"/>
            <p:nvPr/>
          </p:nvSpPr>
          <p:spPr>
            <a:xfrm>
              <a:off x="1547700" y="-76200"/>
              <a:ext cx="12121952" cy="795865"/>
            </a:xfrm>
            <a:prstGeom prst="rect">
              <a:avLst/>
            </a:prstGeom>
          </p:spPr>
          <p:txBody>
            <a:bodyPr lIns="0" tIns="0" rIns="0" bIns="0" rtlCol="0" anchor="t">
              <a:spAutoFit/>
            </a:bodyPr>
            <a:lstStyle/>
            <a:p>
              <a:pPr marL="0" lvl="0" indent="0" algn="ctr">
                <a:lnSpc>
                  <a:spcPts val="4900"/>
                </a:lnSpc>
                <a:spcBef>
                  <a:spcPct val="0"/>
                </a:spcBef>
              </a:pPr>
              <a:r>
                <a:rPr lang="en-US" sz="3500">
                  <a:solidFill>
                    <a:srgbClr val="000000"/>
                  </a:solidFill>
                  <a:latin typeface="DejaVu Serif Bold"/>
                  <a:ea typeface="DejaVu Serif Bold"/>
                  <a:cs typeface="DejaVu Serif Bold"/>
                  <a:sym typeface="DejaVu Serif Bold"/>
                </a:rPr>
                <a:t>BÁO CÁO KHÓA LUẬN TỐT NGHIỆP</a:t>
              </a:r>
            </a:p>
          </p:txBody>
        </p:sp>
        <p:sp>
          <p:nvSpPr>
            <p:cNvPr id="8" name="TextBox 8"/>
            <p:cNvSpPr txBox="1"/>
            <p:nvPr/>
          </p:nvSpPr>
          <p:spPr>
            <a:xfrm>
              <a:off x="0" y="818090"/>
              <a:ext cx="15217352" cy="2297624"/>
            </a:xfrm>
            <a:prstGeom prst="rect">
              <a:avLst/>
            </a:prstGeom>
          </p:spPr>
          <p:txBody>
            <a:bodyPr lIns="0" tIns="0" rIns="0" bIns="0" rtlCol="0" anchor="t">
              <a:spAutoFit/>
            </a:bodyPr>
            <a:lstStyle/>
            <a:p>
              <a:pPr marL="0" lvl="0" indent="0" algn="ctr">
                <a:lnSpc>
                  <a:spcPts val="7000"/>
                </a:lnSpc>
                <a:spcBef>
                  <a:spcPct val="0"/>
                </a:spcBef>
              </a:pPr>
              <a:r>
                <a:rPr lang="en-US" sz="5000">
                  <a:solidFill>
                    <a:srgbClr val="000000"/>
                  </a:solidFill>
                  <a:latin typeface="Noto Sans Bold"/>
                  <a:ea typeface="Noto Sans Bold"/>
                  <a:cs typeface="Noto Sans Bold"/>
                  <a:sym typeface="Noto Sans Bold"/>
                </a:rPr>
                <a:t>XÂY DỰNG SÀN GIAO DỊCH XE Ô TÔ ĐÃ QUA SỬ DỤNG</a:t>
              </a:r>
            </a:p>
          </p:txBody>
        </p:sp>
      </p:grpSp>
      <p:grpSp>
        <p:nvGrpSpPr>
          <p:cNvPr id="9" name="Group 9"/>
          <p:cNvGrpSpPr/>
          <p:nvPr/>
        </p:nvGrpSpPr>
        <p:grpSpPr>
          <a:xfrm>
            <a:off x="978480" y="6858546"/>
            <a:ext cx="5274719" cy="1239572"/>
            <a:chOff x="0" y="0"/>
            <a:chExt cx="7032959" cy="1652762"/>
          </a:xfrm>
        </p:grpSpPr>
        <p:sp>
          <p:nvSpPr>
            <p:cNvPr id="10" name="TextBox 10"/>
            <p:cNvSpPr txBox="1"/>
            <p:nvPr/>
          </p:nvSpPr>
          <p:spPr>
            <a:xfrm>
              <a:off x="0" y="-66675"/>
              <a:ext cx="7032959" cy="751453"/>
            </a:xfrm>
            <a:prstGeom prst="rect">
              <a:avLst/>
            </a:prstGeom>
          </p:spPr>
          <p:txBody>
            <a:bodyPr lIns="0" tIns="0" rIns="0" bIns="0" rtlCol="0" anchor="t">
              <a:spAutoFit/>
            </a:bodyPr>
            <a:lstStyle/>
            <a:p>
              <a:pPr marL="0" lvl="0" indent="0" algn="ctr">
                <a:lnSpc>
                  <a:spcPts val="4759"/>
                </a:lnSpc>
                <a:spcBef>
                  <a:spcPct val="0"/>
                </a:spcBef>
              </a:pPr>
              <a:r>
                <a:rPr lang="en-US" sz="3399">
                  <a:solidFill>
                    <a:srgbClr val="000000"/>
                  </a:solidFill>
                  <a:latin typeface="Noto Sans Bold"/>
                  <a:ea typeface="Noto Sans Bold"/>
                  <a:cs typeface="Noto Sans Bold"/>
                  <a:sym typeface="Noto Sans Bold"/>
                </a:rPr>
                <a:t>Giảng viên hướng dẫn:</a:t>
              </a:r>
            </a:p>
          </p:txBody>
        </p:sp>
        <p:sp>
          <p:nvSpPr>
            <p:cNvPr id="11" name="TextBox 11"/>
            <p:cNvSpPr txBox="1"/>
            <p:nvPr/>
          </p:nvSpPr>
          <p:spPr>
            <a:xfrm>
              <a:off x="71816" y="1061579"/>
              <a:ext cx="5669146" cy="591183"/>
            </a:xfrm>
            <a:prstGeom prst="rect">
              <a:avLst/>
            </a:prstGeom>
          </p:spPr>
          <p:txBody>
            <a:bodyPr lIns="0" tIns="0" rIns="0" bIns="0" rtlCol="0" anchor="t">
              <a:spAutoFit/>
            </a:bodyPr>
            <a:lstStyle/>
            <a:p>
              <a:pPr marL="0" lvl="0" indent="0" algn="ctr">
                <a:lnSpc>
                  <a:spcPts val="3780"/>
                </a:lnSpc>
                <a:spcBef>
                  <a:spcPct val="0"/>
                </a:spcBef>
              </a:pPr>
              <a:r>
                <a:rPr lang="en-US" sz="2700" dirty="0" err="1">
                  <a:solidFill>
                    <a:srgbClr val="040506"/>
                  </a:solidFill>
                  <a:latin typeface="Times New Roman" panose="02020603050405020304" pitchFamily="18" charset="0"/>
                  <a:ea typeface="Open Sauce"/>
                  <a:cs typeface="Times New Roman" panose="02020603050405020304" pitchFamily="18" charset="0"/>
                  <a:sym typeface="Open Sauce"/>
                </a:rPr>
                <a:t>ThS</a:t>
              </a:r>
              <a:r>
                <a:rPr lang="en-US" sz="2700" dirty="0">
                  <a:solidFill>
                    <a:srgbClr val="040506"/>
                  </a:solidFill>
                  <a:latin typeface="Times New Roman" panose="02020603050405020304" pitchFamily="18" charset="0"/>
                  <a:ea typeface="Open Sauce"/>
                  <a:cs typeface="Times New Roman" panose="02020603050405020304" pitchFamily="18" charset="0"/>
                  <a:sym typeface="Open Sauce"/>
                </a:rPr>
                <a:t>. </a:t>
              </a:r>
              <a:r>
                <a:rPr lang="en-US" sz="2700" dirty="0" err="1">
                  <a:solidFill>
                    <a:srgbClr val="040506"/>
                  </a:solidFill>
                  <a:latin typeface="Times New Roman" panose="02020603050405020304" pitchFamily="18" charset="0"/>
                  <a:ea typeface="Open Sauce"/>
                  <a:cs typeface="Times New Roman" panose="02020603050405020304" pitchFamily="18" charset="0"/>
                  <a:sym typeface="Open Sauce"/>
                </a:rPr>
                <a:t>Nguyễn</a:t>
              </a:r>
              <a:r>
                <a:rPr lang="en-US" sz="2700" dirty="0">
                  <a:solidFill>
                    <a:srgbClr val="040506"/>
                  </a:solidFill>
                  <a:latin typeface="Times New Roman" panose="02020603050405020304" pitchFamily="18" charset="0"/>
                  <a:ea typeface="Open Sauce"/>
                  <a:cs typeface="Times New Roman" panose="02020603050405020304" pitchFamily="18" charset="0"/>
                  <a:sym typeface="Open Sauce"/>
                </a:rPr>
                <a:t> </a:t>
              </a:r>
              <a:r>
                <a:rPr lang="en-US" sz="2700" dirty="0" err="1">
                  <a:solidFill>
                    <a:srgbClr val="040506"/>
                  </a:solidFill>
                  <a:latin typeface="Times New Roman" panose="02020603050405020304" pitchFamily="18" charset="0"/>
                  <a:ea typeface="Open Sauce"/>
                  <a:cs typeface="Times New Roman" panose="02020603050405020304" pitchFamily="18" charset="0"/>
                  <a:sym typeface="Open Sauce"/>
                </a:rPr>
                <a:t>Khắc</a:t>
              </a:r>
              <a:r>
                <a:rPr lang="en-US" sz="2700" dirty="0">
                  <a:solidFill>
                    <a:srgbClr val="040506"/>
                  </a:solidFill>
                  <a:latin typeface="Times New Roman" panose="02020603050405020304" pitchFamily="18" charset="0"/>
                  <a:ea typeface="Open Sauce"/>
                  <a:cs typeface="Times New Roman" panose="02020603050405020304" pitchFamily="18" charset="0"/>
                  <a:sym typeface="Open Sauce"/>
                </a:rPr>
                <a:t> </a:t>
              </a:r>
              <a:r>
                <a:rPr lang="en-US" sz="2700" dirty="0" err="1">
                  <a:solidFill>
                    <a:srgbClr val="040506"/>
                  </a:solidFill>
                  <a:latin typeface="Times New Roman" panose="02020603050405020304" pitchFamily="18" charset="0"/>
                  <a:ea typeface="Open Sauce"/>
                  <a:cs typeface="Times New Roman" panose="02020603050405020304" pitchFamily="18" charset="0"/>
                  <a:sym typeface="Open Sauce"/>
                </a:rPr>
                <a:t>Quốc</a:t>
              </a:r>
              <a:endParaRPr lang="en-US" sz="2700" dirty="0">
                <a:solidFill>
                  <a:srgbClr val="040506"/>
                </a:solidFill>
                <a:latin typeface="Times New Roman" panose="02020603050405020304" pitchFamily="18" charset="0"/>
                <a:ea typeface="Open Sauce"/>
                <a:cs typeface="Times New Roman" panose="02020603050405020304" pitchFamily="18" charset="0"/>
                <a:sym typeface="Open Sauce"/>
              </a:endParaRPr>
            </a:p>
          </p:txBody>
        </p:sp>
      </p:grpSp>
      <p:sp>
        <p:nvSpPr>
          <p:cNvPr id="12" name="Freeform 12"/>
          <p:cNvSpPr/>
          <p:nvPr/>
        </p:nvSpPr>
        <p:spPr>
          <a:xfrm rot="3545406">
            <a:off x="-2450779" y="8510763"/>
            <a:ext cx="4569717" cy="4689076"/>
          </a:xfrm>
          <a:custGeom>
            <a:avLst/>
            <a:gdLst/>
            <a:ahLst/>
            <a:cxnLst/>
            <a:rect l="l" t="t" r="r" b="b"/>
            <a:pathLst>
              <a:path w="4569717" h="4689076">
                <a:moveTo>
                  <a:pt x="0" y="0"/>
                </a:moveTo>
                <a:lnTo>
                  <a:pt x="4569718" y="0"/>
                </a:lnTo>
                <a:lnTo>
                  <a:pt x="4569718" y="4689075"/>
                </a:lnTo>
                <a:lnTo>
                  <a:pt x="0" y="468907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3" name="Group 13"/>
          <p:cNvGrpSpPr/>
          <p:nvPr/>
        </p:nvGrpSpPr>
        <p:grpSpPr>
          <a:xfrm>
            <a:off x="11444352" y="6808540"/>
            <a:ext cx="6812310" cy="1289711"/>
            <a:chOff x="0" y="-66675"/>
            <a:chExt cx="9083080" cy="1719615"/>
          </a:xfrm>
        </p:grpSpPr>
        <p:sp>
          <p:nvSpPr>
            <p:cNvPr id="14" name="TextBox 14"/>
            <p:cNvSpPr txBox="1"/>
            <p:nvPr/>
          </p:nvSpPr>
          <p:spPr>
            <a:xfrm>
              <a:off x="0" y="-66675"/>
              <a:ext cx="6178464" cy="765595"/>
            </a:xfrm>
            <a:prstGeom prst="rect">
              <a:avLst/>
            </a:prstGeom>
          </p:spPr>
          <p:txBody>
            <a:bodyPr wrap="square" lIns="0" tIns="0" rIns="0" bIns="0" rtlCol="0" anchor="t">
              <a:spAutoFit/>
            </a:bodyPr>
            <a:lstStyle/>
            <a:p>
              <a:pPr marL="0" lvl="0" indent="0" algn="ctr">
                <a:lnSpc>
                  <a:spcPts val="4760"/>
                </a:lnSpc>
                <a:spcBef>
                  <a:spcPct val="0"/>
                </a:spcBef>
              </a:pPr>
              <a:r>
                <a:rPr lang="en-US" sz="3400" dirty="0" err="1">
                  <a:solidFill>
                    <a:srgbClr val="000000"/>
                  </a:solidFill>
                  <a:latin typeface="Noto Sans Bold"/>
                  <a:ea typeface="Noto Sans Bold"/>
                  <a:cs typeface="Noto Sans Bold"/>
                  <a:sym typeface="Noto Sans Bold"/>
                </a:rPr>
                <a:t>Sinh</a:t>
              </a:r>
              <a:r>
                <a:rPr lang="en-US" sz="3400" dirty="0">
                  <a:solidFill>
                    <a:srgbClr val="000000"/>
                  </a:solidFill>
                  <a:latin typeface="Noto Sans Bold"/>
                  <a:ea typeface="Noto Sans Bold"/>
                  <a:cs typeface="Noto Sans Bold"/>
                  <a:sym typeface="Noto Sans Bold"/>
                </a:rPr>
                <a:t> </a:t>
              </a:r>
              <a:r>
                <a:rPr lang="en-US" sz="3400" dirty="0" err="1">
                  <a:solidFill>
                    <a:srgbClr val="000000"/>
                  </a:solidFill>
                  <a:latin typeface="Noto Sans Bold"/>
                  <a:ea typeface="Noto Sans Bold"/>
                  <a:cs typeface="Noto Sans Bold"/>
                  <a:sym typeface="Noto Sans Bold"/>
                </a:rPr>
                <a:t>viên</a:t>
              </a:r>
              <a:r>
                <a:rPr lang="en-US" sz="3400" dirty="0">
                  <a:solidFill>
                    <a:srgbClr val="000000"/>
                  </a:solidFill>
                  <a:latin typeface="Noto Sans Bold"/>
                  <a:ea typeface="Noto Sans Bold"/>
                  <a:cs typeface="Noto Sans Bold"/>
                  <a:sym typeface="Noto Sans Bold"/>
                </a:rPr>
                <a:t> </a:t>
              </a:r>
              <a:r>
                <a:rPr lang="en-US" sz="3400" dirty="0" err="1">
                  <a:solidFill>
                    <a:srgbClr val="000000"/>
                  </a:solidFill>
                  <a:latin typeface="Noto Sans Bold"/>
                  <a:ea typeface="Noto Sans Bold"/>
                  <a:cs typeface="Noto Sans Bold"/>
                  <a:sym typeface="Noto Sans Bold"/>
                </a:rPr>
                <a:t>thực</a:t>
              </a:r>
              <a:r>
                <a:rPr lang="en-US" sz="3400" dirty="0">
                  <a:solidFill>
                    <a:srgbClr val="000000"/>
                  </a:solidFill>
                  <a:latin typeface="Noto Sans Bold"/>
                  <a:ea typeface="Noto Sans Bold"/>
                  <a:cs typeface="Noto Sans Bold"/>
                  <a:sym typeface="Noto Sans Bold"/>
                </a:rPr>
                <a:t> </a:t>
              </a:r>
              <a:r>
                <a:rPr lang="en-US" sz="3400" dirty="0" err="1">
                  <a:solidFill>
                    <a:srgbClr val="000000"/>
                  </a:solidFill>
                  <a:latin typeface="Noto Sans Bold"/>
                  <a:ea typeface="Noto Sans Bold"/>
                  <a:cs typeface="Noto Sans Bold"/>
                  <a:sym typeface="Noto Sans Bold"/>
                </a:rPr>
                <a:t>hiện</a:t>
              </a:r>
              <a:r>
                <a:rPr lang="en-US" sz="3400" dirty="0">
                  <a:solidFill>
                    <a:srgbClr val="000000"/>
                  </a:solidFill>
                  <a:latin typeface="Noto Sans Bold"/>
                  <a:ea typeface="Noto Sans Bold"/>
                  <a:cs typeface="Noto Sans Bold"/>
                  <a:sym typeface="Noto Sans Bold"/>
                </a:rPr>
                <a:t>:</a:t>
              </a:r>
            </a:p>
          </p:txBody>
        </p:sp>
        <p:sp>
          <p:nvSpPr>
            <p:cNvPr id="15" name="TextBox 15"/>
            <p:cNvSpPr txBox="1"/>
            <p:nvPr/>
          </p:nvSpPr>
          <p:spPr>
            <a:xfrm>
              <a:off x="0" y="1061756"/>
              <a:ext cx="9083080" cy="591184"/>
            </a:xfrm>
            <a:prstGeom prst="rect">
              <a:avLst/>
            </a:prstGeom>
          </p:spPr>
          <p:txBody>
            <a:bodyPr lIns="0" tIns="0" rIns="0" bIns="0" rtlCol="0" anchor="t">
              <a:spAutoFit/>
            </a:bodyPr>
            <a:lstStyle/>
            <a:p>
              <a:pPr marL="0" lvl="0" indent="0" algn="ctr">
                <a:lnSpc>
                  <a:spcPts val="3780"/>
                </a:lnSpc>
                <a:spcBef>
                  <a:spcPct val="0"/>
                </a:spcBef>
              </a:pPr>
              <a:r>
                <a:rPr lang="en-US" sz="2700" dirty="0">
                  <a:solidFill>
                    <a:srgbClr val="000000"/>
                  </a:solidFill>
                  <a:latin typeface="Times New Roman" panose="02020603050405020304" pitchFamily="18" charset="0"/>
                  <a:ea typeface="Open Sauce"/>
                  <a:cs typeface="Times New Roman" panose="02020603050405020304" pitchFamily="18" charset="0"/>
                  <a:sym typeface="Open Sauce"/>
                </a:rPr>
                <a:t>Kim </a:t>
              </a:r>
              <a:r>
                <a:rPr lang="en-US" sz="2700" dirty="0" err="1">
                  <a:solidFill>
                    <a:srgbClr val="000000"/>
                  </a:solidFill>
                  <a:latin typeface="Times New Roman" panose="02020603050405020304" pitchFamily="18" charset="0"/>
                  <a:ea typeface="Open Sauce"/>
                  <a:cs typeface="Times New Roman" panose="02020603050405020304" pitchFamily="18" charset="0"/>
                  <a:sym typeface="Open Sauce"/>
                </a:rPr>
                <a:t>Dương</a:t>
              </a:r>
              <a:r>
                <a:rPr lang="en-US" sz="2700" dirty="0">
                  <a:solidFill>
                    <a:srgbClr val="000000"/>
                  </a:solidFill>
                  <a:latin typeface="Times New Roman" panose="02020603050405020304" pitchFamily="18" charset="0"/>
                  <a:ea typeface="Open Sauce"/>
                  <a:cs typeface="Times New Roman" panose="02020603050405020304" pitchFamily="18" charset="0"/>
                  <a:sym typeface="Open Sauce"/>
                </a:rPr>
                <a:t> </a:t>
              </a:r>
              <a:r>
                <a:rPr lang="en-US" sz="2700" dirty="0" err="1">
                  <a:solidFill>
                    <a:srgbClr val="000000"/>
                  </a:solidFill>
                  <a:latin typeface="Times New Roman" panose="02020603050405020304" pitchFamily="18" charset="0"/>
                  <a:ea typeface="Open Sauce"/>
                  <a:cs typeface="Times New Roman" panose="02020603050405020304" pitchFamily="18" charset="0"/>
                  <a:sym typeface="Open Sauce"/>
                </a:rPr>
                <a:t>Tuấn</a:t>
              </a:r>
              <a:r>
                <a:rPr lang="en-US" sz="2700" dirty="0">
                  <a:solidFill>
                    <a:srgbClr val="000000"/>
                  </a:solidFill>
                  <a:latin typeface="Times New Roman" panose="02020603050405020304" pitchFamily="18" charset="0"/>
                  <a:ea typeface="Open Sauce"/>
                  <a:cs typeface="Times New Roman" panose="02020603050405020304" pitchFamily="18" charset="0"/>
                  <a:sym typeface="Open Sauce"/>
                </a:rPr>
                <a:t> - DA20TTA - 110120083 </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0799999">
            <a:off x="-3917538" y="-7870655"/>
            <a:ext cx="7835077" cy="10939025"/>
          </a:xfrm>
          <a:custGeom>
            <a:avLst/>
            <a:gdLst/>
            <a:ahLst/>
            <a:cxnLst/>
            <a:rect l="l" t="t" r="r" b="b"/>
            <a:pathLst>
              <a:path w="7835077" h="10939025">
                <a:moveTo>
                  <a:pt x="0" y="0"/>
                </a:moveTo>
                <a:lnTo>
                  <a:pt x="7835076" y="0"/>
                </a:lnTo>
                <a:lnTo>
                  <a:pt x="7835076" y="10939025"/>
                </a:lnTo>
                <a:lnTo>
                  <a:pt x="0" y="109390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5348888" y="564128"/>
            <a:ext cx="12272643" cy="8694172"/>
          </a:xfrm>
          <a:custGeom>
            <a:avLst/>
            <a:gdLst/>
            <a:ahLst/>
            <a:cxnLst/>
            <a:rect l="l" t="t" r="r" b="b"/>
            <a:pathLst>
              <a:path w="12272643" h="8694172">
                <a:moveTo>
                  <a:pt x="0" y="0"/>
                </a:moveTo>
                <a:lnTo>
                  <a:pt x="12272643" y="0"/>
                </a:lnTo>
                <a:lnTo>
                  <a:pt x="12272643" y="8694172"/>
                </a:lnTo>
                <a:lnTo>
                  <a:pt x="0" y="8694172"/>
                </a:lnTo>
                <a:lnTo>
                  <a:pt x="0" y="0"/>
                </a:lnTo>
                <a:close/>
              </a:path>
            </a:pathLst>
          </a:custGeom>
          <a:blipFill>
            <a:blip r:embed="rId5"/>
            <a:stretch>
              <a:fillRect/>
            </a:stretch>
          </a:blipFill>
          <a:ln w="19050" cap="rnd">
            <a:solidFill>
              <a:srgbClr val="000000"/>
            </a:solidFill>
            <a:prstDash val="dash"/>
            <a:round/>
          </a:ln>
        </p:spPr>
      </p:sp>
      <p:sp>
        <p:nvSpPr>
          <p:cNvPr id="5" name="TextBox 5"/>
          <p:cNvSpPr txBox="1"/>
          <p:nvPr/>
        </p:nvSpPr>
        <p:spPr>
          <a:xfrm>
            <a:off x="234149" y="86250"/>
            <a:ext cx="4253359" cy="1588122"/>
          </a:xfrm>
          <a:prstGeom prst="rect">
            <a:avLst/>
          </a:prstGeom>
        </p:spPr>
        <p:txBody>
          <a:bodyPr lIns="0" tIns="0" rIns="0" bIns="0" rtlCol="0" anchor="t">
            <a:spAutoFit/>
          </a:bodyPr>
          <a:lstStyle/>
          <a:p>
            <a:pPr algn="ctr">
              <a:lnSpc>
                <a:spcPts val="6440"/>
              </a:lnSpc>
            </a:pPr>
            <a:r>
              <a:rPr lang="en-US" sz="4600">
                <a:solidFill>
                  <a:srgbClr val="000000"/>
                </a:solidFill>
                <a:latin typeface="Noto Sans Bold"/>
                <a:ea typeface="Noto Sans Bold"/>
                <a:cs typeface="Noto Sans Bold"/>
                <a:sym typeface="Noto Sans Bold"/>
              </a:rPr>
              <a:t>MÔ HÌNH DFD </a:t>
            </a:r>
          </a:p>
          <a:p>
            <a:pPr marL="0" lvl="0" indent="0" algn="ctr">
              <a:lnSpc>
                <a:spcPts val="6440"/>
              </a:lnSpc>
              <a:spcBef>
                <a:spcPct val="0"/>
              </a:spcBef>
            </a:pPr>
            <a:r>
              <a:rPr lang="en-US" sz="4600">
                <a:solidFill>
                  <a:srgbClr val="000000"/>
                </a:solidFill>
                <a:latin typeface="Noto Sans Bold"/>
                <a:ea typeface="Noto Sans Bold"/>
                <a:cs typeface="Noto Sans Bold"/>
                <a:sym typeface="Noto Sans Bold"/>
              </a:rPr>
              <a:t>MỨC 2</a:t>
            </a:r>
          </a:p>
        </p:txBody>
      </p:sp>
      <p:sp>
        <p:nvSpPr>
          <p:cNvPr id="6" name="TextBox 6"/>
          <p:cNvSpPr txBox="1"/>
          <p:nvPr/>
        </p:nvSpPr>
        <p:spPr>
          <a:xfrm>
            <a:off x="7532759" y="9324361"/>
            <a:ext cx="8708106" cy="613469"/>
          </a:xfrm>
          <a:prstGeom prst="rect">
            <a:avLst/>
          </a:prstGeom>
        </p:spPr>
        <p:txBody>
          <a:bodyPr lIns="0" tIns="0" rIns="0" bIns="0" rtlCol="0" anchor="t">
            <a:spAutoFit/>
          </a:bodyPr>
          <a:lstStyle/>
          <a:p>
            <a:pPr marL="0" lvl="0" indent="0" algn="ctr">
              <a:lnSpc>
                <a:spcPts val="5036"/>
              </a:lnSpc>
              <a:spcBef>
                <a:spcPct val="0"/>
              </a:spcBef>
            </a:pPr>
            <a:r>
              <a:rPr lang="en-US" sz="3597">
                <a:solidFill>
                  <a:srgbClr val="000000"/>
                </a:solidFill>
                <a:latin typeface="UTM Sharnay Italics"/>
                <a:ea typeface="UTM Sharnay Italics"/>
                <a:cs typeface="UTM Sharnay Italics"/>
                <a:sym typeface="UTM Sharnay Italics"/>
              </a:rPr>
              <a:t>CHỨC NĂNG THỐNG KÊ</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0799999">
            <a:off x="-3917538" y="-7870655"/>
            <a:ext cx="7835077" cy="10939025"/>
          </a:xfrm>
          <a:custGeom>
            <a:avLst/>
            <a:gdLst/>
            <a:ahLst/>
            <a:cxnLst/>
            <a:rect l="l" t="t" r="r" b="b"/>
            <a:pathLst>
              <a:path w="7835077" h="10939025">
                <a:moveTo>
                  <a:pt x="0" y="0"/>
                </a:moveTo>
                <a:lnTo>
                  <a:pt x="7835076" y="0"/>
                </a:lnTo>
                <a:lnTo>
                  <a:pt x="7835076" y="10939025"/>
                </a:lnTo>
                <a:lnTo>
                  <a:pt x="0" y="109390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4487508" y="1101927"/>
            <a:ext cx="13550747" cy="8083146"/>
          </a:xfrm>
          <a:custGeom>
            <a:avLst/>
            <a:gdLst/>
            <a:ahLst/>
            <a:cxnLst/>
            <a:rect l="l" t="t" r="r" b="b"/>
            <a:pathLst>
              <a:path w="13550747" h="8083146">
                <a:moveTo>
                  <a:pt x="0" y="0"/>
                </a:moveTo>
                <a:lnTo>
                  <a:pt x="13550747" y="0"/>
                </a:lnTo>
                <a:lnTo>
                  <a:pt x="13550747" y="8083146"/>
                </a:lnTo>
                <a:lnTo>
                  <a:pt x="0" y="8083146"/>
                </a:lnTo>
                <a:lnTo>
                  <a:pt x="0" y="0"/>
                </a:lnTo>
                <a:close/>
              </a:path>
            </a:pathLst>
          </a:custGeom>
          <a:blipFill>
            <a:blip r:embed="rId5"/>
            <a:stretch>
              <a:fillRect/>
            </a:stretch>
          </a:blipFill>
          <a:ln w="19050" cap="rnd">
            <a:solidFill>
              <a:srgbClr val="000000"/>
            </a:solidFill>
            <a:prstDash val="dash"/>
            <a:round/>
          </a:ln>
        </p:spPr>
      </p:sp>
      <p:sp>
        <p:nvSpPr>
          <p:cNvPr id="5" name="TextBox 5"/>
          <p:cNvSpPr txBox="1"/>
          <p:nvPr/>
        </p:nvSpPr>
        <p:spPr>
          <a:xfrm>
            <a:off x="234149" y="86250"/>
            <a:ext cx="4253359" cy="1588122"/>
          </a:xfrm>
          <a:prstGeom prst="rect">
            <a:avLst/>
          </a:prstGeom>
        </p:spPr>
        <p:txBody>
          <a:bodyPr lIns="0" tIns="0" rIns="0" bIns="0" rtlCol="0" anchor="t">
            <a:spAutoFit/>
          </a:bodyPr>
          <a:lstStyle/>
          <a:p>
            <a:pPr algn="ctr">
              <a:lnSpc>
                <a:spcPts val="6440"/>
              </a:lnSpc>
            </a:pPr>
            <a:r>
              <a:rPr lang="en-US" sz="4600">
                <a:solidFill>
                  <a:srgbClr val="000000"/>
                </a:solidFill>
                <a:latin typeface="Noto Sans Bold"/>
                <a:ea typeface="Noto Sans Bold"/>
                <a:cs typeface="Noto Sans Bold"/>
                <a:sym typeface="Noto Sans Bold"/>
              </a:rPr>
              <a:t>MÔ HÌNH DFD </a:t>
            </a:r>
          </a:p>
          <a:p>
            <a:pPr marL="0" lvl="0" indent="0" algn="ctr">
              <a:lnSpc>
                <a:spcPts val="6440"/>
              </a:lnSpc>
              <a:spcBef>
                <a:spcPct val="0"/>
              </a:spcBef>
            </a:pPr>
            <a:r>
              <a:rPr lang="en-US" sz="4600">
                <a:solidFill>
                  <a:srgbClr val="000000"/>
                </a:solidFill>
                <a:latin typeface="Noto Sans Bold"/>
                <a:ea typeface="Noto Sans Bold"/>
                <a:cs typeface="Noto Sans Bold"/>
                <a:sym typeface="Noto Sans Bold"/>
              </a:rPr>
              <a:t>MỨC 2</a:t>
            </a:r>
          </a:p>
        </p:txBody>
      </p:sp>
      <p:sp>
        <p:nvSpPr>
          <p:cNvPr id="6" name="TextBox 6"/>
          <p:cNvSpPr txBox="1"/>
          <p:nvPr/>
        </p:nvSpPr>
        <p:spPr>
          <a:xfrm>
            <a:off x="7532759" y="9324361"/>
            <a:ext cx="8708106" cy="613469"/>
          </a:xfrm>
          <a:prstGeom prst="rect">
            <a:avLst/>
          </a:prstGeom>
        </p:spPr>
        <p:txBody>
          <a:bodyPr lIns="0" tIns="0" rIns="0" bIns="0" rtlCol="0" anchor="t">
            <a:spAutoFit/>
          </a:bodyPr>
          <a:lstStyle/>
          <a:p>
            <a:pPr marL="0" lvl="0" indent="0" algn="ctr">
              <a:lnSpc>
                <a:spcPts val="5036"/>
              </a:lnSpc>
              <a:spcBef>
                <a:spcPct val="0"/>
              </a:spcBef>
            </a:pPr>
            <a:r>
              <a:rPr lang="en-US" sz="3597">
                <a:solidFill>
                  <a:srgbClr val="000000"/>
                </a:solidFill>
                <a:latin typeface="UTM Sharnay Italics"/>
                <a:ea typeface="UTM Sharnay Italics"/>
                <a:cs typeface="UTM Sharnay Italics"/>
                <a:sym typeface="UTM Sharnay Italics"/>
              </a:rPr>
              <a:t>CHỨC NĂNG QUẢN LÝ TIN TỨC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0799999">
            <a:off x="-3917538" y="-7870655"/>
            <a:ext cx="7835077" cy="10939025"/>
          </a:xfrm>
          <a:custGeom>
            <a:avLst/>
            <a:gdLst/>
            <a:ahLst/>
            <a:cxnLst/>
            <a:rect l="l" t="t" r="r" b="b"/>
            <a:pathLst>
              <a:path w="7835077" h="10939025">
                <a:moveTo>
                  <a:pt x="0" y="0"/>
                </a:moveTo>
                <a:lnTo>
                  <a:pt x="7835076" y="0"/>
                </a:lnTo>
                <a:lnTo>
                  <a:pt x="7835076" y="10939025"/>
                </a:lnTo>
                <a:lnTo>
                  <a:pt x="0" y="109390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4156533" y="923174"/>
            <a:ext cx="13973172" cy="8335126"/>
          </a:xfrm>
          <a:custGeom>
            <a:avLst/>
            <a:gdLst/>
            <a:ahLst/>
            <a:cxnLst/>
            <a:rect l="l" t="t" r="r" b="b"/>
            <a:pathLst>
              <a:path w="13973172" h="8335126">
                <a:moveTo>
                  <a:pt x="0" y="0"/>
                </a:moveTo>
                <a:lnTo>
                  <a:pt x="13973172" y="0"/>
                </a:lnTo>
                <a:lnTo>
                  <a:pt x="13973172" y="8335126"/>
                </a:lnTo>
                <a:lnTo>
                  <a:pt x="0" y="8335126"/>
                </a:lnTo>
                <a:lnTo>
                  <a:pt x="0" y="0"/>
                </a:lnTo>
                <a:close/>
              </a:path>
            </a:pathLst>
          </a:custGeom>
          <a:blipFill>
            <a:blip r:embed="rId5"/>
            <a:stretch>
              <a:fillRect/>
            </a:stretch>
          </a:blipFill>
          <a:ln w="19050" cap="rnd">
            <a:solidFill>
              <a:srgbClr val="000000"/>
            </a:solidFill>
            <a:prstDash val="dash"/>
            <a:round/>
          </a:ln>
        </p:spPr>
      </p:sp>
      <p:sp>
        <p:nvSpPr>
          <p:cNvPr id="5" name="TextBox 5"/>
          <p:cNvSpPr txBox="1"/>
          <p:nvPr/>
        </p:nvSpPr>
        <p:spPr>
          <a:xfrm>
            <a:off x="234149" y="86250"/>
            <a:ext cx="4253359" cy="1588122"/>
          </a:xfrm>
          <a:prstGeom prst="rect">
            <a:avLst/>
          </a:prstGeom>
        </p:spPr>
        <p:txBody>
          <a:bodyPr lIns="0" tIns="0" rIns="0" bIns="0" rtlCol="0" anchor="t">
            <a:spAutoFit/>
          </a:bodyPr>
          <a:lstStyle/>
          <a:p>
            <a:pPr algn="ctr">
              <a:lnSpc>
                <a:spcPts val="6440"/>
              </a:lnSpc>
            </a:pPr>
            <a:r>
              <a:rPr lang="en-US" sz="4600">
                <a:solidFill>
                  <a:srgbClr val="000000"/>
                </a:solidFill>
                <a:latin typeface="Noto Sans Bold"/>
                <a:ea typeface="Noto Sans Bold"/>
                <a:cs typeface="Noto Sans Bold"/>
                <a:sym typeface="Noto Sans Bold"/>
              </a:rPr>
              <a:t>MÔ HÌNH DFD </a:t>
            </a:r>
          </a:p>
          <a:p>
            <a:pPr marL="0" lvl="0" indent="0" algn="ctr">
              <a:lnSpc>
                <a:spcPts val="6440"/>
              </a:lnSpc>
              <a:spcBef>
                <a:spcPct val="0"/>
              </a:spcBef>
            </a:pPr>
            <a:r>
              <a:rPr lang="en-US" sz="4600">
                <a:solidFill>
                  <a:srgbClr val="000000"/>
                </a:solidFill>
                <a:latin typeface="Noto Sans Bold"/>
                <a:ea typeface="Noto Sans Bold"/>
                <a:cs typeface="Noto Sans Bold"/>
                <a:sym typeface="Noto Sans Bold"/>
              </a:rPr>
              <a:t>MỨC 2</a:t>
            </a:r>
          </a:p>
        </p:txBody>
      </p:sp>
      <p:sp>
        <p:nvSpPr>
          <p:cNvPr id="6" name="TextBox 6"/>
          <p:cNvSpPr txBox="1"/>
          <p:nvPr/>
        </p:nvSpPr>
        <p:spPr>
          <a:xfrm>
            <a:off x="7532759" y="9324361"/>
            <a:ext cx="8708106" cy="613469"/>
          </a:xfrm>
          <a:prstGeom prst="rect">
            <a:avLst/>
          </a:prstGeom>
        </p:spPr>
        <p:txBody>
          <a:bodyPr lIns="0" tIns="0" rIns="0" bIns="0" rtlCol="0" anchor="t">
            <a:spAutoFit/>
          </a:bodyPr>
          <a:lstStyle/>
          <a:p>
            <a:pPr marL="0" lvl="0" indent="0" algn="ctr">
              <a:lnSpc>
                <a:spcPts val="5036"/>
              </a:lnSpc>
              <a:spcBef>
                <a:spcPct val="0"/>
              </a:spcBef>
            </a:pPr>
            <a:r>
              <a:rPr lang="en-US" sz="3597">
                <a:solidFill>
                  <a:srgbClr val="000000"/>
                </a:solidFill>
                <a:latin typeface="UTM Sharnay Italics"/>
                <a:ea typeface="UTM Sharnay Italics"/>
                <a:cs typeface="UTM Sharnay Italics"/>
                <a:sym typeface="UTM Sharnay Italics"/>
              </a:rPr>
              <a:t>CHỨC NĂNG QUẢN LÝ NGƯỜI DÙNG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1324174" y="3508552"/>
            <a:ext cx="14972986" cy="1409258"/>
          </a:xfrm>
          <a:prstGeom prst="rect">
            <a:avLst/>
          </a:prstGeom>
        </p:spPr>
        <p:txBody>
          <a:bodyPr lIns="0" tIns="0" rIns="0" bIns="0" rtlCol="0" anchor="t">
            <a:spAutoFit/>
          </a:bodyPr>
          <a:lstStyle/>
          <a:p>
            <a:pPr algn="ctr">
              <a:lnSpc>
                <a:spcPts val="11526"/>
              </a:lnSpc>
            </a:pPr>
            <a:r>
              <a:rPr lang="en-US" sz="8352" spc="818">
                <a:solidFill>
                  <a:srgbClr val="FFFFFF"/>
                </a:solidFill>
                <a:latin typeface="Oswald Bold"/>
                <a:ea typeface="Oswald Bold"/>
                <a:cs typeface="Oswald Bold"/>
                <a:sym typeface="Oswald Bold"/>
              </a:rPr>
              <a:t>GIAO DIỆN HỆ THỐNG</a:t>
            </a:r>
          </a:p>
        </p:txBody>
      </p:sp>
      <p:sp>
        <p:nvSpPr>
          <p:cNvPr id="4" name="Freeform 4"/>
          <p:cNvSpPr/>
          <p:nvPr/>
        </p:nvSpPr>
        <p:spPr>
          <a:xfrm>
            <a:off x="13447294" y="-384319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748454" y="348432"/>
            <a:ext cx="5126914" cy="1012102"/>
            <a:chOff x="0" y="0"/>
            <a:chExt cx="1350298" cy="266562"/>
          </a:xfrm>
        </p:grpSpPr>
        <p:sp>
          <p:nvSpPr>
            <p:cNvPr id="3" name="Freeform 3"/>
            <p:cNvSpPr/>
            <p:nvPr/>
          </p:nvSpPr>
          <p:spPr>
            <a:xfrm>
              <a:off x="0" y="0"/>
              <a:ext cx="1350298" cy="266562"/>
            </a:xfrm>
            <a:custGeom>
              <a:avLst/>
              <a:gdLst/>
              <a:ahLst/>
              <a:cxnLst/>
              <a:rect l="l" t="t" r="r" b="b"/>
              <a:pathLst>
                <a:path w="1350298" h="266562">
                  <a:moveTo>
                    <a:pt x="0" y="0"/>
                  </a:moveTo>
                  <a:lnTo>
                    <a:pt x="1350298" y="0"/>
                  </a:lnTo>
                  <a:lnTo>
                    <a:pt x="1350298" y="266562"/>
                  </a:lnTo>
                  <a:lnTo>
                    <a:pt x="0" y="266562"/>
                  </a:lnTo>
                  <a:close/>
                </a:path>
              </a:pathLst>
            </a:custGeom>
            <a:solidFill>
              <a:srgbClr val="000000"/>
            </a:solidFill>
          </p:spPr>
        </p:sp>
        <p:sp>
          <p:nvSpPr>
            <p:cNvPr id="4" name="TextBox 4"/>
            <p:cNvSpPr txBox="1"/>
            <p:nvPr/>
          </p:nvSpPr>
          <p:spPr>
            <a:xfrm>
              <a:off x="0" y="-57150"/>
              <a:ext cx="1350298" cy="323712"/>
            </a:xfrm>
            <a:prstGeom prst="rect">
              <a:avLst/>
            </a:prstGeom>
          </p:spPr>
          <p:txBody>
            <a:bodyPr lIns="50800" tIns="50800" rIns="50800" bIns="50800" rtlCol="0" anchor="ctr"/>
            <a:lstStyle/>
            <a:p>
              <a:pPr algn="ctr">
                <a:lnSpc>
                  <a:spcPts val="4292"/>
                </a:lnSpc>
              </a:pPr>
              <a:r>
                <a:rPr lang="en-US" sz="3110" spc="304">
                  <a:solidFill>
                    <a:srgbClr val="F2F4F5"/>
                  </a:solidFill>
                  <a:latin typeface="Paytone One"/>
                  <a:ea typeface="Paytone One"/>
                  <a:cs typeface="Paytone One"/>
                  <a:sym typeface="Paytone One"/>
                </a:rPr>
                <a:t>GIAO DIỆN QUẢN TRỊ</a:t>
              </a:r>
            </a:p>
          </p:txBody>
        </p:sp>
      </p:grpSp>
      <p:sp>
        <p:nvSpPr>
          <p:cNvPr id="5" name="Freeform 5"/>
          <p:cNvSpPr/>
          <p:nvPr/>
        </p:nvSpPr>
        <p:spPr>
          <a:xfrm>
            <a:off x="2123771" y="1671156"/>
            <a:ext cx="14520641" cy="8272363"/>
          </a:xfrm>
          <a:custGeom>
            <a:avLst/>
            <a:gdLst/>
            <a:ahLst/>
            <a:cxnLst/>
            <a:rect l="l" t="t" r="r" b="b"/>
            <a:pathLst>
              <a:path w="14520641" h="8272363">
                <a:moveTo>
                  <a:pt x="0" y="0"/>
                </a:moveTo>
                <a:lnTo>
                  <a:pt x="14520641" y="0"/>
                </a:lnTo>
                <a:lnTo>
                  <a:pt x="14520641" y="8272362"/>
                </a:lnTo>
                <a:lnTo>
                  <a:pt x="0" y="8272362"/>
                </a:lnTo>
                <a:lnTo>
                  <a:pt x="0" y="0"/>
                </a:lnTo>
                <a:close/>
              </a:path>
            </a:pathLst>
          </a:custGeom>
          <a:blipFill>
            <a:blip r:embed="rId2"/>
            <a:stretch>
              <a:fillRect t="-370" b="-370"/>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748454" y="526309"/>
            <a:ext cx="6553825" cy="1012102"/>
            <a:chOff x="0" y="0"/>
            <a:chExt cx="1726110" cy="266562"/>
          </a:xfrm>
        </p:grpSpPr>
        <p:sp>
          <p:nvSpPr>
            <p:cNvPr id="3" name="Freeform 3"/>
            <p:cNvSpPr/>
            <p:nvPr/>
          </p:nvSpPr>
          <p:spPr>
            <a:xfrm>
              <a:off x="0" y="0"/>
              <a:ext cx="1726110" cy="266562"/>
            </a:xfrm>
            <a:custGeom>
              <a:avLst/>
              <a:gdLst/>
              <a:ahLst/>
              <a:cxnLst/>
              <a:rect l="l" t="t" r="r" b="b"/>
              <a:pathLst>
                <a:path w="1726110" h="266562">
                  <a:moveTo>
                    <a:pt x="0" y="0"/>
                  </a:moveTo>
                  <a:lnTo>
                    <a:pt x="1726110" y="0"/>
                  </a:lnTo>
                  <a:lnTo>
                    <a:pt x="1726110" y="266562"/>
                  </a:lnTo>
                  <a:lnTo>
                    <a:pt x="0" y="266562"/>
                  </a:lnTo>
                  <a:close/>
                </a:path>
              </a:pathLst>
            </a:custGeom>
            <a:solidFill>
              <a:srgbClr val="000000"/>
            </a:solidFill>
          </p:spPr>
        </p:sp>
        <p:sp>
          <p:nvSpPr>
            <p:cNvPr id="4" name="TextBox 4"/>
            <p:cNvSpPr txBox="1"/>
            <p:nvPr/>
          </p:nvSpPr>
          <p:spPr>
            <a:xfrm>
              <a:off x="0" y="-57150"/>
              <a:ext cx="1726110" cy="323712"/>
            </a:xfrm>
            <a:prstGeom prst="rect">
              <a:avLst/>
            </a:prstGeom>
          </p:spPr>
          <p:txBody>
            <a:bodyPr lIns="50800" tIns="50800" rIns="50800" bIns="50800" rtlCol="0" anchor="ctr"/>
            <a:lstStyle/>
            <a:p>
              <a:pPr algn="ctr">
                <a:lnSpc>
                  <a:spcPts val="4292"/>
                </a:lnSpc>
              </a:pPr>
              <a:r>
                <a:rPr lang="en-US" sz="3110" spc="304">
                  <a:solidFill>
                    <a:srgbClr val="F2F4F5"/>
                  </a:solidFill>
                  <a:latin typeface="Paytone One"/>
                  <a:ea typeface="Paytone One"/>
                  <a:cs typeface="Paytone One"/>
                  <a:sym typeface="Paytone One"/>
                </a:rPr>
                <a:t>GIAO DIỆN DOANH NGHIỆP</a:t>
              </a:r>
            </a:p>
          </p:txBody>
        </p:sp>
      </p:grpSp>
      <p:sp>
        <p:nvSpPr>
          <p:cNvPr id="5" name="Freeform 5"/>
          <p:cNvSpPr/>
          <p:nvPr/>
        </p:nvSpPr>
        <p:spPr>
          <a:xfrm>
            <a:off x="883450" y="1875454"/>
            <a:ext cx="16948503" cy="6838564"/>
          </a:xfrm>
          <a:custGeom>
            <a:avLst/>
            <a:gdLst/>
            <a:ahLst/>
            <a:cxnLst/>
            <a:rect l="l" t="t" r="r" b="b"/>
            <a:pathLst>
              <a:path w="16948503" h="6838564">
                <a:moveTo>
                  <a:pt x="0" y="0"/>
                </a:moveTo>
                <a:lnTo>
                  <a:pt x="16948503" y="0"/>
                </a:lnTo>
                <a:lnTo>
                  <a:pt x="16948503" y="6838565"/>
                </a:lnTo>
                <a:lnTo>
                  <a:pt x="0" y="6838565"/>
                </a:lnTo>
                <a:lnTo>
                  <a:pt x="0" y="0"/>
                </a:lnTo>
                <a:close/>
              </a:path>
            </a:pathLst>
          </a:custGeom>
          <a:blipFill>
            <a:blip r:embed="rId2"/>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449798" y="376981"/>
            <a:ext cx="4678931" cy="1367855"/>
            <a:chOff x="0" y="0"/>
            <a:chExt cx="1232311" cy="360258"/>
          </a:xfrm>
        </p:grpSpPr>
        <p:sp>
          <p:nvSpPr>
            <p:cNvPr id="3" name="Freeform 3"/>
            <p:cNvSpPr/>
            <p:nvPr/>
          </p:nvSpPr>
          <p:spPr>
            <a:xfrm>
              <a:off x="0" y="0"/>
              <a:ext cx="1232311" cy="360258"/>
            </a:xfrm>
            <a:custGeom>
              <a:avLst/>
              <a:gdLst/>
              <a:ahLst/>
              <a:cxnLst/>
              <a:rect l="l" t="t" r="r" b="b"/>
              <a:pathLst>
                <a:path w="1232311" h="360258">
                  <a:moveTo>
                    <a:pt x="0" y="0"/>
                  </a:moveTo>
                  <a:lnTo>
                    <a:pt x="1232311" y="0"/>
                  </a:lnTo>
                  <a:lnTo>
                    <a:pt x="1232311" y="360258"/>
                  </a:lnTo>
                  <a:lnTo>
                    <a:pt x="0" y="360258"/>
                  </a:lnTo>
                  <a:close/>
                </a:path>
              </a:pathLst>
            </a:custGeom>
            <a:solidFill>
              <a:srgbClr val="000000"/>
            </a:solidFill>
          </p:spPr>
        </p:sp>
        <p:sp>
          <p:nvSpPr>
            <p:cNvPr id="4" name="TextBox 4"/>
            <p:cNvSpPr txBox="1"/>
            <p:nvPr/>
          </p:nvSpPr>
          <p:spPr>
            <a:xfrm>
              <a:off x="0" y="-57150"/>
              <a:ext cx="1232311" cy="417408"/>
            </a:xfrm>
            <a:prstGeom prst="rect">
              <a:avLst/>
            </a:prstGeom>
          </p:spPr>
          <p:txBody>
            <a:bodyPr lIns="50800" tIns="50800" rIns="50800" bIns="50800" rtlCol="0" anchor="ctr"/>
            <a:lstStyle/>
            <a:p>
              <a:pPr algn="ctr">
                <a:lnSpc>
                  <a:spcPts val="4292"/>
                </a:lnSpc>
              </a:pPr>
              <a:r>
                <a:rPr lang="en-US" sz="3110" spc="304">
                  <a:solidFill>
                    <a:srgbClr val="F2F4F5"/>
                  </a:solidFill>
                  <a:latin typeface="Paytone One"/>
                  <a:ea typeface="Paytone One"/>
                  <a:cs typeface="Paytone One"/>
                  <a:sym typeface="Paytone One"/>
                </a:rPr>
                <a:t>GIAO DIỆN NGƯỜI DÙNG</a:t>
              </a:r>
            </a:p>
          </p:txBody>
        </p:sp>
      </p:grpSp>
      <p:sp>
        <p:nvSpPr>
          <p:cNvPr id="5" name="Freeform 5"/>
          <p:cNvSpPr/>
          <p:nvPr/>
        </p:nvSpPr>
        <p:spPr>
          <a:xfrm>
            <a:off x="449798" y="2774400"/>
            <a:ext cx="8103544" cy="3973592"/>
          </a:xfrm>
          <a:custGeom>
            <a:avLst/>
            <a:gdLst/>
            <a:ahLst/>
            <a:cxnLst/>
            <a:rect l="l" t="t" r="r" b="b"/>
            <a:pathLst>
              <a:path w="8103544" h="3973592">
                <a:moveTo>
                  <a:pt x="0" y="0"/>
                </a:moveTo>
                <a:lnTo>
                  <a:pt x="8103544" y="0"/>
                </a:lnTo>
                <a:lnTo>
                  <a:pt x="8103544" y="3973591"/>
                </a:lnTo>
                <a:lnTo>
                  <a:pt x="0" y="3973591"/>
                </a:lnTo>
                <a:lnTo>
                  <a:pt x="0" y="0"/>
                </a:lnTo>
                <a:close/>
              </a:path>
            </a:pathLst>
          </a:custGeom>
          <a:blipFill>
            <a:blip r:embed="rId2"/>
            <a:stretch>
              <a:fillRect l="-1688" r="-1688"/>
            </a:stretch>
          </a:blipFill>
        </p:spPr>
      </p:sp>
      <p:sp>
        <p:nvSpPr>
          <p:cNvPr id="6" name="Freeform 6"/>
          <p:cNvSpPr/>
          <p:nvPr/>
        </p:nvSpPr>
        <p:spPr>
          <a:xfrm>
            <a:off x="8947643" y="2774400"/>
            <a:ext cx="9105867" cy="4204259"/>
          </a:xfrm>
          <a:custGeom>
            <a:avLst/>
            <a:gdLst/>
            <a:ahLst/>
            <a:cxnLst/>
            <a:rect l="l" t="t" r="r" b="b"/>
            <a:pathLst>
              <a:path w="9105867" h="4204259">
                <a:moveTo>
                  <a:pt x="0" y="0"/>
                </a:moveTo>
                <a:lnTo>
                  <a:pt x="9105868" y="0"/>
                </a:lnTo>
                <a:lnTo>
                  <a:pt x="9105868" y="4204258"/>
                </a:lnTo>
                <a:lnTo>
                  <a:pt x="0" y="4204258"/>
                </a:lnTo>
                <a:lnTo>
                  <a:pt x="0" y="0"/>
                </a:lnTo>
                <a:close/>
              </a:path>
            </a:pathLst>
          </a:custGeom>
          <a:blipFill>
            <a:blip r:embed="rId3"/>
            <a:stretch>
              <a:fillRect l="-2109" t="-5455" r="-3453"/>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901241" y="3652963"/>
            <a:ext cx="8485519" cy="1794843"/>
          </a:xfrm>
          <a:prstGeom prst="rect">
            <a:avLst/>
          </a:prstGeom>
        </p:spPr>
        <p:txBody>
          <a:bodyPr lIns="0" tIns="0" rIns="0" bIns="0" rtlCol="0" anchor="t">
            <a:spAutoFit/>
          </a:bodyPr>
          <a:lstStyle/>
          <a:p>
            <a:pPr algn="ctr">
              <a:lnSpc>
                <a:spcPts val="14699"/>
              </a:lnSpc>
            </a:pPr>
            <a:r>
              <a:rPr lang="en-US" sz="10652" spc="1043">
                <a:solidFill>
                  <a:srgbClr val="FFFFFF"/>
                </a:solidFill>
                <a:latin typeface="Oswald Bold"/>
                <a:ea typeface="Oswald Bold"/>
                <a:cs typeface="Oswald Bold"/>
                <a:sym typeface="Oswald Bold"/>
              </a:rPr>
              <a:t>KẾT LUẬN</a:t>
            </a:r>
          </a:p>
        </p:txBody>
      </p:sp>
      <p:sp>
        <p:nvSpPr>
          <p:cNvPr id="4" name="Freeform 4"/>
          <p:cNvSpPr/>
          <p:nvPr/>
        </p:nvSpPr>
        <p:spPr>
          <a:xfrm>
            <a:off x="13447294" y="-384319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5FFF5"/>
        </a:solidFill>
        <a:effectLst/>
      </p:bgPr>
    </p:bg>
    <p:spTree>
      <p:nvGrpSpPr>
        <p:cNvPr id="1" name=""/>
        <p:cNvGrpSpPr/>
        <p:nvPr/>
      </p:nvGrpSpPr>
      <p:grpSpPr>
        <a:xfrm>
          <a:off x="0" y="0"/>
          <a:ext cx="0" cy="0"/>
          <a:chOff x="0" y="0"/>
          <a:chExt cx="0" cy="0"/>
        </a:xfrm>
      </p:grpSpPr>
      <p:sp>
        <p:nvSpPr>
          <p:cNvPr id="2" name="Freeform 2"/>
          <p:cNvSpPr/>
          <p:nvPr/>
        </p:nvSpPr>
        <p:spPr>
          <a:xfrm>
            <a:off x="15804578" y="-2598799"/>
            <a:ext cx="5868847" cy="6022138"/>
          </a:xfrm>
          <a:custGeom>
            <a:avLst/>
            <a:gdLst/>
            <a:ahLst/>
            <a:cxnLst/>
            <a:rect l="l" t="t" r="r" b="b"/>
            <a:pathLst>
              <a:path w="5868847" h="6022138">
                <a:moveTo>
                  <a:pt x="0" y="0"/>
                </a:moveTo>
                <a:lnTo>
                  <a:pt x="5868847" y="0"/>
                </a:lnTo>
                <a:lnTo>
                  <a:pt x="5868847" y="6022137"/>
                </a:lnTo>
                <a:lnTo>
                  <a:pt x="0" y="60221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7489599" y="4555420"/>
            <a:ext cx="9720286" cy="9974174"/>
          </a:xfrm>
          <a:custGeom>
            <a:avLst/>
            <a:gdLst/>
            <a:ahLst/>
            <a:cxnLst/>
            <a:rect l="l" t="t" r="r" b="b"/>
            <a:pathLst>
              <a:path w="9720286" h="9974174">
                <a:moveTo>
                  <a:pt x="0" y="0"/>
                </a:moveTo>
                <a:lnTo>
                  <a:pt x="9720286" y="0"/>
                </a:lnTo>
                <a:lnTo>
                  <a:pt x="9720286" y="9974174"/>
                </a:lnTo>
                <a:lnTo>
                  <a:pt x="0" y="99741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p:cNvGrpSpPr/>
          <p:nvPr/>
        </p:nvGrpSpPr>
        <p:grpSpPr>
          <a:xfrm>
            <a:off x="1063702" y="696863"/>
            <a:ext cx="3368164" cy="864796"/>
            <a:chOff x="0" y="0"/>
            <a:chExt cx="887088" cy="227765"/>
          </a:xfrm>
        </p:grpSpPr>
        <p:sp>
          <p:nvSpPr>
            <p:cNvPr id="5" name="Freeform 5"/>
            <p:cNvSpPr/>
            <p:nvPr/>
          </p:nvSpPr>
          <p:spPr>
            <a:xfrm>
              <a:off x="0" y="0"/>
              <a:ext cx="887088" cy="227765"/>
            </a:xfrm>
            <a:custGeom>
              <a:avLst/>
              <a:gdLst/>
              <a:ahLst/>
              <a:cxnLst/>
              <a:rect l="l" t="t" r="r" b="b"/>
              <a:pathLst>
                <a:path w="887088" h="227765">
                  <a:moveTo>
                    <a:pt x="0" y="0"/>
                  </a:moveTo>
                  <a:lnTo>
                    <a:pt x="887088" y="0"/>
                  </a:lnTo>
                  <a:lnTo>
                    <a:pt x="887088" y="227765"/>
                  </a:lnTo>
                  <a:lnTo>
                    <a:pt x="0" y="227765"/>
                  </a:lnTo>
                  <a:close/>
                </a:path>
              </a:pathLst>
            </a:custGeom>
            <a:solidFill>
              <a:srgbClr val="1A1A1A"/>
            </a:solidFill>
          </p:spPr>
        </p:sp>
        <p:sp>
          <p:nvSpPr>
            <p:cNvPr id="6" name="TextBox 6"/>
            <p:cNvSpPr txBox="1"/>
            <p:nvPr/>
          </p:nvSpPr>
          <p:spPr>
            <a:xfrm>
              <a:off x="0" y="-76200"/>
              <a:ext cx="887088" cy="303965"/>
            </a:xfrm>
            <a:prstGeom prst="rect">
              <a:avLst/>
            </a:prstGeom>
          </p:spPr>
          <p:txBody>
            <a:bodyPr lIns="50800" tIns="50800" rIns="50800" bIns="50800" rtlCol="0" anchor="ctr"/>
            <a:lstStyle/>
            <a:p>
              <a:pPr algn="ctr">
                <a:lnSpc>
                  <a:spcPts val="5120"/>
                </a:lnSpc>
              </a:pPr>
              <a:r>
                <a:rPr lang="en-US" sz="3710" spc="363">
                  <a:solidFill>
                    <a:srgbClr val="F5FFF5"/>
                  </a:solidFill>
                  <a:latin typeface="UTM Trajan Pro Bold"/>
                  <a:ea typeface="UTM Trajan Pro Bold"/>
                  <a:cs typeface="UTM Trajan Pro Bold"/>
                  <a:sym typeface="UTM Trajan Pro Bold"/>
                </a:rPr>
                <a:t>KẾT QUẢ</a:t>
              </a:r>
            </a:p>
          </p:txBody>
        </p:sp>
      </p:grpSp>
      <p:sp>
        <p:nvSpPr>
          <p:cNvPr id="7" name="TextBox 7"/>
          <p:cNvSpPr txBox="1"/>
          <p:nvPr/>
        </p:nvSpPr>
        <p:spPr>
          <a:xfrm>
            <a:off x="2230687" y="962025"/>
            <a:ext cx="14339110" cy="6842958"/>
          </a:xfrm>
          <a:prstGeom prst="rect">
            <a:avLst/>
          </a:prstGeom>
        </p:spPr>
        <p:txBody>
          <a:bodyPr lIns="0" tIns="0" rIns="0" bIns="0" rtlCol="0" anchor="t">
            <a:spAutoFit/>
          </a:bodyPr>
          <a:lstStyle/>
          <a:p>
            <a:pPr algn="just">
              <a:lnSpc>
                <a:spcPts val="4504"/>
              </a:lnSpc>
            </a:pPr>
            <a:endParaRPr/>
          </a:p>
          <a:p>
            <a:pPr algn="just">
              <a:lnSpc>
                <a:spcPts val="4504"/>
              </a:lnSpc>
            </a:pPr>
            <a:endParaRPr/>
          </a:p>
          <a:p>
            <a:pPr marL="694597" lvl="1" indent="-347298" algn="just">
              <a:lnSpc>
                <a:spcPts val="4504"/>
              </a:lnSpc>
              <a:buFont typeface="Arial"/>
              <a:buChar char="•"/>
            </a:pPr>
            <a:r>
              <a:rPr lang="en-US" sz="3217">
                <a:solidFill>
                  <a:srgbClr val="000000"/>
                </a:solidFill>
                <a:latin typeface="Paytone One"/>
                <a:ea typeface="Paytone One"/>
                <a:cs typeface="Paytone One"/>
                <a:sym typeface="Paytone One"/>
              </a:rPr>
              <a:t>Quản trị hệ thống: Quản lý thông tin dịch vụ dễ dàng, quản lý các bài đăng sản phẩm, tài khoản bán hàng, bài tin mua xe, và có thể đăng tin tức liên quan đến xe ô tô.</a:t>
            </a:r>
          </a:p>
          <a:p>
            <a:pPr algn="just">
              <a:lnSpc>
                <a:spcPts val="4504"/>
              </a:lnSpc>
            </a:pPr>
            <a:endParaRPr lang="en-US" sz="3217">
              <a:solidFill>
                <a:srgbClr val="000000"/>
              </a:solidFill>
              <a:latin typeface="Paytone One"/>
              <a:ea typeface="Paytone One"/>
              <a:cs typeface="Paytone One"/>
              <a:sym typeface="Paytone One"/>
            </a:endParaRPr>
          </a:p>
          <a:p>
            <a:pPr marL="694597" lvl="1" indent="-347298" algn="just">
              <a:lnSpc>
                <a:spcPts val="4504"/>
              </a:lnSpc>
              <a:buFont typeface="Arial"/>
              <a:buChar char="•"/>
            </a:pPr>
            <a:r>
              <a:rPr lang="en-US" sz="3217">
                <a:solidFill>
                  <a:srgbClr val="000000"/>
                </a:solidFill>
                <a:latin typeface="Paytone One"/>
                <a:ea typeface="Paytone One"/>
                <a:cs typeface="Paytone One"/>
                <a:sym typeface="Paytone One"/>
              </a:rPr>
              <a:t>Doanh nghiệp: Tài khoản doanh nghiệp có thể đăng bán sản phẩm của mình, hệ thống cung cấp thống kê cho doanh nghiệp.</a:t>
            </a:r>
          </a:p>
          <a:p>
            <a:pPr algn="just">
              <a:lnSpc>
                <a:spcPts val="4504"/>
              </a:lnSpc>
            </a:pPr>
            <a:endParaRPr lang="en-US" sz="3217">
              <a:solidFill>
                <a:srgbClr val="000000"/>
              </a:solidFill>
              <a:latin typeface="Paytone One"/>
              <a:ea typeface="Paytone One"/>
              <a:cs typeface="Paytone One"/>
              <a:sym typeface="Paytone One"/>
            </a:endParaRPr>
          </a:p>
          <a:p>
            <a:pPr marL="694597" lvl="1" indent="-347298" algn="just">
              <a:lnSpc>
                <a:spcPts val="4504"/>
              </a:lnSpc>
              <a:buFont typeface="Arial"/>
              <a:buChar char="•"/>
            </a:pPr>
            <a:r>
              <a:rPr lang="en-US" sz="3217">
                <a:solidFill>
                  <a:srgbClr val="000000"/>
                </a:solidFill>
                <a:latin typeface="Paytone One"/>
                <a:ea typeface="Paytone One"/>
                <a:cs typeface="Paytone One"/>
                <a:sym typeface="Paytone One"/>
              </a:rPr>
              <a:t>Khách hàng: Tài khoản khách hàng có thể đăng bán sản phẩm cá nhân, đăng tin cần mua sản phẩm, và tăng cường sự tương tác giữa người bán và người mua.</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5FFF5"/>
        </a:solidFill>
        <a:effectLst/>
      </p:bgPr>
    </p:bg>
    <p:spTree>
      <p:nvGrpSpPr>
        <p:cNvPr id="1" name=""/>
        <p:cNvGrpSpPr/>
        <p:nvPr/>
      </p:nvGrpSpPr>
      <p:grpSpPr>
        <a:xfrm>
          <a:off x="0" y="0"/>
          <a:ext cx="0" cy="0"/>
          <a:chOff x="0" y="0"/>
          <a:chExt cx="0" cy="0"/>
        </a:xfrm>
      </p:grpSpPr>
      <p:sp>
        <p:nvSpPr>
          <p:cNvPr id="2" name="Freeform 2"/>
          <p:cNvSpPr/>
          <p:nvPr/>
        </p:nvSpPr>
        <p:spPr>
          <a:xfrm>
            <a:off x="15804578" y="-2598799"/>
            <a:ext cx="5868847" cy="6022138"/>
          </a:xfrm>
          <a:custGeom>
            <a:avLst/>
            <a:gdLst/>
            <a:ahLst/>
            <a:cxnLst/>
            <a:rect l="l" t="t" r="r" b="b"/>
            <a:pathLst>
              <a:path w="5868847" h="6022138">
                <a:moveTo>
                  <a:pt x="0" y="0"/>
                </a:moveTo>
                <a:lnTo>
                  <a:pt x="5868847" y="0"/>
                </a:lnTo>
                <a:lnTo>
                  <a:pt x="5868847" y="6022137"/>
                </a:lnTo>
                <a:lnTo>
                  <a:pt x="0" y="60221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7489599" y="4555420"/>
            <a:ext cx="9720286" cy="9974174"/>
          </a:xfrm>
          <a:custGeom>
            <a:avLst/>
            <a:gdLst/>
            <a:ahLst/>
            <a:cxnLst/>
            <a:rect l="l" t="t" r="r" b="b"/>
            <a:pathLst>
              <a:path w="9720286" h="9974174">
                <a:moveTo>
                  <a:pt x="0" y="0"/>
                </a:moveTo>
                <a:lnTo>
                  <a:pt x="9720286" y="0"/>
                </a:lnTo>
                <a:lnTo>
                  <a:pt x="9720286" y="9974174"/>
                </a:lnTo>
                <a:lnTo>
                  <a:pt x="0" y="99741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p:cNvGrpSpPr/>
          <p:nvPr/>
        </p:nvGrpSpPr>
        <p:grpSpPr>
          <a:xfrm>
            <a:off x="897782" y="631108"/>
            <a:ext cx="6852481" cy="1030716"/>
            <a:chOff x="0" y="0"/>
            <a:chExt cx="1804769" cy="271464"/>
          </a:xfrm>
        </p:grpSpPr>
        <p:sp>
          <p:nvSpPr>
            <p:cNvPr id="5" name="Freeform 5"/>
            <p:cNvSpPr/>
            <p:nvPr/>
          </p:nvSpPr>
          <p:spPr>
            <a:xfrm>
              <a:off x="0" y="0"/>
              <a:ext cx="1804769" cy="271464"/>
            </a:xfrm>
            <a:custGeom>
              <a:avLst/>
              <a:gdLst/>
              <a:ahLst/>
              <a:cxnLst/>
              <a:rect l="l" t="t" r="r" b="b"/>
              <a:pathLst>
                <a:path w="1804769" h="271464">
                  <a:moveTo>
                    <a:pt x="0" y="0"/>
                  </a:moveTo>
                  <a:lnTo>
                    <a:pt x="1804769" y="0"/>
                  </a:lnTo>
                  <a:lnTo>
                    <a:pt x="1804769" y="271464"/>
                  </a:lnTo>
                  <a:lnTo>
                    <a:pt x="0" y="271464"/>
                  </a:lnTo>
                  <a:close/>
                </a:path>
              </a:pathLst>
            </a:custGeom>
            <a:solidFill>
              <a:srgbClr val="1A1A1A"/>
            </a:solidFill>
          </p:spPr>
        </p:sp>
        <p:sp>
          <p:nvSpPr>
            <p:cNvPr id="6" name="TextBox 6"/>
            <p:cNvSpPr txBox="1"/>
            <p:nvPr/>
          </p:nvSpPr>
          <p:spPr>
            <a:xfrm>
              <a:off x="0" y="-76200"/>
              <a:ext cx="1804769" cy="347664"/>
            </a:xfrm>
            <a:prstGeom prst="rect">
              <a:avLst/>
            </a:prstGeom>
          </p:spPr>
          <p:txBody>
            <a:bodyPr lIns="50800" tIns="50800" rIns="50800" bIns="50800" rtlCol="0" anchor="ctr"/>
            <a:lstStyle/>
            <a:p>
              <a:pPr algn="ctr">
                <a:lnSpc>
                  <a:spcPts val="5120"/>
                </a:lnSpc>
              </a:pPr>
              <a:r>
                <a:rPr lang="en-US" sz="3710" spc="363">
                  <a:solidFill>
                    <a:srgbClr val="F5FFF5"/>
                  </a:solidFill>
                  <a:latin typeface="UTM Trajan Pro Bold"/>
                  <a:ea typeface="UTM Trajan Pro Bold"/>
                  <a:cs typeface="UTM Trajan Pro Bold"/>
                  <a:sym typeface="UTM Trajan Pro Bold"/>
                </a:rPr>
                <a:t>HƯỚNG PHÁT TRIỂN </a:t>
              </a:r>
            </a:p>
          </p:txBody>
        </p:sp>
      </p:grpSp>
      <p:sp>
        <p:nvSpPr>
          <p:cNvPr id="7" name="TextBox 7"/>
          <p:cNvSpPr txBox="1"/>
          <p:nvPr/>
        </p:nvSpPr>
        <p:spPr>
          <a:xfrm>
            <a:off x="2114543" y="1176493"/>
            <a:ext cx="14339110" cy="7238861"/>
          </a:xfrm>
          <a:prstGeom prst="rect">
            <a:avLst/>
          </a:prstGeom>
        </p:spPr>
        <p:txBody>
          <a:bodyPr lIns="0" tIns="0" rIns="0" bIns="0" rtlCol="0" anchor="t">
            <a:spAutoFit/>
          </a:bodyPr>
          <a:lstStyle/>
          <a:p>
            <a:pPr algn="just">
              <a:lnSpc>
                <a:spcPts val="8316"/>
              </a:lnSpc>
            </a:pPr>
            <a:endParaRPr/>
          </a:p>
          <a:p>
            <a:pPr marL="888902" lvl="1" indent="-444451" algn="just">
              <a:lnSpc>
                <a:spcPts val="8316"/>
              </a:lnSpc>
              <a:buFont typeface="Arial"/>
              <a:buChar char="•"/>
            </a:pPr>
            <a:r>
              <a:rPr lang="en-US" sz="4117">
                <a:solidFill>
                  <a:srgbClr val="000000"/>
                </a:solidFill>
                <a:latin typeface="Paytone One"/>
                <a:ea typeface="Paytone One"/>
                <a:cs typeface="Paytone One"/>
                <a:sym typeface="Paytone One"/>
              </a:rPr>
              <a:t>Khách hàng và doanh nghiệp có thể nhắn tin trực tiếp trên hệ thống, không cần sử dụng dịch vụ bên ngoài.</a:t>
            </a:r>
          </a:p>
          <a:p>
            <a:pPr marL="888902" lvl="1" indent="-444451" algn="just">
              <a:lnSpc>
                <a:spcPts val="8316"/>
              </a:lnSpc>
              <a:buFont typeface="Arial"/>
              <a:buChar char="•"/>
            </a:pPr>
            <a:r>
              <a:rPr lang="en-US" sz="4117">
                <a:solidFill>
                  <a:srgbClr val="000000"/>
                </a:solidFill>
                <a:latin typeface="Paytone One"/>
                <a:ea typeface="Paytone One"/>
                <a:cs typeface="Paytone One"/>
                <a:sym typeface="Paytone One"/>
              </a:rPr>
              <a:t>Xây dựng và tối ưu hệ thống trên các nền tảng điện thoại, giúp khách hàng xem trực tiếp trên điện thoại.</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rot="7659121">
            <a:off x="-4012602" y="5585714"/>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5019320" y="2901697"/>
            <a:ext cx="1400485" cy="6493178"/>
            <a:chOff x="0" y="0"/>
            <a:chExt cx="368852" cy="1710138"/>
          </a:xfrm>
        </p:grpSpPr>
        <p:sp>
          <p:nvSpPr>
            <p:cNvPr id="4" name="Freeform 4"/>
            <p:cNvSpPr/>
            <p:nvPr/>
          </p:nvSpPr>
          <p:spPr>
            <a:xfrm>
              <a:off x="0" y="0"/>
              <a:ext cx="368852" cy="1710137"/>
            </a:xfrm>
            <a:custGeom>
              <a:avLst/>
              <a:gdLst/>
              <a:ahLst/>
              <a:cxnLst/>
              <a:rect l="l" t="t" r="r" b="b"/>
              <a:pathLst>
                <a:path w="368852" h="1710137">
                  <a:moveTo>
                    <a:pt x="0" y="0"/>
                  </a:moveTo>
                  <a:lnTo>
                    <a:pt x="368852" y="0"/>
                  </a:lnTo>
                  <a:lnTo>
                    <a:pt x="368852" y="1710137"/>
                  </a:lnTo>
                  <a:lnTo>
                    <a:pt x="0" y="1710137"/>
                  </a:lnTo>
                  <a:close/>
                </a:path>
              </a:pathLst>
            </a:custGeom>
            <a:solidFill>
              <a:srgbClr val="CCCCCC"/>
            </a:solidFill>
          </p:spPr>
        </p:sp>
        <p:sp>
          <p:nvSpPr>
            <p:cNvPr id="5" name="TextBox 5"/>
            <p:cNvSpPr txBox="1"/>
            <p:nvPr/>
          </p:nvSpPr>
          <p:spPr>
            <a:xfrm>
              <a:off x="0" y="-19050"/>
              <a:ext cx="368852" cy="1729188"/>
            </a:xfrm>
            <a:prstGeom prst="rect">
              <a:avLst/>
            </a:prstGeom>
          </p:spPr>
          <p:txBody>
            <a:bodyPr lIns="50800" tIns="50800" rIns="50800" bIns="50800" rtlCol="0" anchor="ctr"/>
            <a:lstStyle/>
            <a:p>
              <a:pPr algn="ctr">
                <a:lnSpc>
                  <a:spcPts val="2859"/>
                </a:lnSpc>
              </a:pPr>
              <a:endParaRPr/>
            </a:p>
          </p:txBody>
        </p:sp>
      </p:grpSp>
      <p:sp>
        <p:nvSpPr>
          <p:cNvPr id="6" name="TextBox 6"/>
          <p:cNvSpPr txBox="1"/>
          <p:nvPr/>
        </p:nvSpPr>
        <p:spPr>
          <a:xfrm>
            <a:off x="4980992" y="1036994"/>
            <a:ext cx="7416941" cy="1683727"/>
          </a:xfrm>
          <a:prstGeom prst="rect">
            <a:avLst/>
          </a:prstGeom>
        </p:spPr>
        <p:txBody>
          <a:bodyPr lIns="0" tIns="0" rIns="0" bIns="0" rtlCol="0" anchor="t">
            <a:spAutoFit/>
          </a:bodyPr>
          <a:lstStyle/>
          <a:p>
            <a:pPr algn="ctr">
              <a:lnSpc>
                <a:spcPts val="13774"/>
              </a:lnSpc>
            </a:pPr>
            <a:r>
              <a:rPr lang="en-US" sz="9981" spc="978">
                <a:solidFill>
                  <a:srgbClr val="231F20"/>
                </a:solidFill>
                <a:latin typeface="Oswald Bold"/>
                <a:ea typeface="Oswald Bold"/>
                <a:cs typeface="Oswald Bold"/>
                <a:sym typeface="Oswald Bold"/>
              </a:rPr>
              <a:t>NỘI DUNG</a:t>
            </a:r>
          </a:p>
        </p:txBody>
      </p:sp>
      <p:sp>
        <p:nvSpPr>
          <p:cNvPr id="7" name="Freeform 7"/>
          <p:cNvSpPr/>
          <p:nvPr/>
        </p:nvSpPr>
        <p:spPr>
          <a:xfrm rot="2016048">
            <a:off x="12243487" y="-1005305"/>
            <a:ext cx="10749463" cy="2687366"/>
          </a:xfrm>
          <a:custGeom>
            <a:avLst/>
            <a:gdLst/>
            <a:ahLst/>
            <a:cxnLst/>
            <a:rect l="l" t="t" r="r" b="b"/>
            <a:pathLst>
              <a:path w="10749463" h="2687366">
                <a:moveTo>
                  <a:pt x="0" y="0"/>
                </a:moveTo>
                <a:lnTo>
                  <a:pt x="10749463" y="0"/>
                </a:lnTo>
                <a:lnTo>
                  <a:pt x="10749463" y="2687365"/>
                </a:lnTo>
                <a:lnTo>
                  <a:pt x="0" y="26873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5250954" y="3286125"/>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a:ea typeface="Oswald Bold"/>
                <a:cs typeface="Oswald Bold"/>
                <a:sym typeface="Oswald Bold"/>
              </a:rPr>
              <a:t>01</a:t>
            </a:r>
          </a:p>
        </p:txBody>
      </p:sp>
      <p:sp>
        <p:nvSpPr>
          <p:cNvPr id="9" name="TextBox 9"/>
          <p:cNvSpPr txBox="1"/>
          <p:nvPr/>
        </p:nvSpPr>
        <p:spPr>
          <a:xfrm>
            <a:off x="5250954" y="4810125"/>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a:ea typeface="Oswald Bold"/>
                <a:cs typeface="Oswald Bold"/>
                <a:sym typeface="Oswald Bold"/>
              </a:rPr>
              <a:t>02</a:t>
            </a:r>
          </a:p>
        </p:txBody>
      </p:sp>
      <p:sp>
        <p:nvSpPr>
          <p:cNvPr id="10" name="TextBox 10"/>
          <p:cNvSpPr txBox="1"/>
          <p:nvPr/>
        </p:nvSpPr>
        <p:spPr>
          <a:xfrm>
            <a:off x="5231353" y="6333847"/>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a:ea typeface="Oswald Bold"/>
                <a:cs typeface="Oswald Bold"/>
                <a:sym typeface="Oswald Bold"/>
              </a:rPr>
              <a:t>03</a:t>
            </a:r>
          </a:p>
        </p:txBody>
      </p:sp>
      <p:sp>
        <p:nvSpPr>
          <p:cNvPr id="11" name="TextBox 11"/>
          <p:cNvSpPr txBox="1"/>
          <p:nvPr/>
        </p:nvSpPr>
        <p:spPr>
          <a:xfrm>
            <a:off x="6607430" y="3219450"/>
            <a:ext cx="5790503" cy="763354"/>
          </a:xfrm>
          <a:prstGeom prst="rect">
            <a:avLst/>
          </a:prstGeom>
        </p:spPr>
        <p:txBody>
          <a:bodyPr lIns="0" tIns="0" rIns="0" bIns="0" rtlCol="0" anchor="t">
            <a:spAutoFit/>
          </a:bodyPr>
          <a:lstStyle/>
          <a:p>
            <a:pPr algn="l">
              <a:lnSpc>
                <a:spcPts val="6243"/>
              </a:lnSpc>
            </a:pPr>
            <a:r>
              <a:rPr lang="en-US" sz="4524" spc="443">
                <a:solidFill>
                  <a:srgbClr val="231F20"/>
                </a:solidFill>
                <a:latin typeface="Oswald"/>
                <a:ea typeface="Oswald"/>
                <a:cs typeface="Oswald"/>
                <a:sym typeface="Oswald"/>
              </a:rPr>
              <a:t>MÔ TẢ ĐỀ BÀI</a:t>
            </a:r>
          </a:p>
        </p:txBody>
      </p:sp>
      <p:sp>
        <p:nvSpPr>
          <p:cNvPr id="12" name="TextBox 12"/>
          <p:cNvSpPr txBox="1"/>
          <p:nvPr/>
        </p:nvSpPr>
        <p:spPr>
          <a:xfrm>
            <a:off x="6607430" y="4743450"/>
            <a:ext cx="7719236" cy="763354"/>
          </a:xfrm>
          <a:prstGeom prst="rect">
            <a:avLst/>
          </a:prstGeom>
        </p:spPr>
        <p:txBody>
          <a:bodyPr lIns="0" tIns="0" rIns="0" bIns="0" rtlCol="0" anchor="t">
            <a:spAutoFit/>
          </a:bodyPr>
          <a:lstStyle/>
          <a:p>
            <a:pPr algn="l">
              <a:lnSpc>
                <a:spcPts val="6243"/>
              </a:lnSpc>
            </a:pPr>
            <a:r>
              <a:rPr lang="en-US" sz="4524" spc="443">
                <a:solidFill>
                  <a:srgbClr val="231F20"/>
                </a:solidFill>
                <a:latin typeface="Oswald"/>
                <a:ea typeface="Oswald"/>
                <a:cs typeface="Oswald"/>
                <a:sym typeface="Oswald"/>
              </a:rPr>
              <a:t>MÔ HÌNH HỆ THỐNG</a:t>
            </a:r>
          </a:p>
        </p:txBody>
      </p:sp>
      <p:sp>
        <p:nvSpPr>
          <p:cNvPr id="13" name="TextBox 13"/>
          <p:cNvSpPr txBox="1"/>
          <p:nvPr/>
        </p:nvSpPr>
        <p:spPr>
          <a:xfrm>
            <a:off x="6607430" y="6247445"/>
            <a:ext cx="5790503" cy="763354"/>
          </a:xfrm>
          <a:prstGeom prst="rect">
            <a:avLst/>
          </a:prstGeom>
        </p:spPr>
        <p:txBody>
          <a:bodyPr lIns="0" tIns="0" rIns="0" bIns="0" rtlCol="0" anchor="t">
            <a:spAutoFit/>
          </a:bodyPr>
          <a:lstStyle/>
          <a:p>
            <a:pPr marL="0" lvl="0" indent="0" algn="l">
              <a:lnSpc>
                <a:spcPts val="6243"/>
              </a:lnSpc>
              <a:spcBef>
                <a:spcPct val="0"/>
              </a:spcBef>
            </a:pPr>
            <a:r>
              <a:rPr lang="en-US" sz="4524" spc="443">
                <a:solidFill>
                  <a:srgbClr val="231F20"/>
                </a:solidFill>
                <a:latin typeface="Oswald"/>
                <a:ea typeface="Oswald"/>
                <a:cs typeface="Oswald"/>
                <a:sym typeface="Oswald"/>
              </a:rPr>
              <a:t>GIAO DIỆN HỆ THỐNG</a:t>
            </a:r>
          </a:p>
        </p:txBody>
      </p:sp>
      <p:sp>
        <p:nvSpPr>
          <p:cNvPr id="14" name="TextBox 14"/>
          <p:cNvSpPr txBox="1"/>
          <p:nvPr/>
        </p:nvSpPr>
        <p:spPr>
          <a:xfrm>
            <a:off x="5250954" y="7857847"/>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a:ea typeface="Oswald Bold"/>
                <a:cs typeface="Oswald Bold"/>
                <a:sym typeface="Oswald Bold"/>
              </a:rPr>
              <a:t>04</a:t>
            </a:r>
          </a:p>
        </p:txBody>
      </p:sp>
      <p:sp>
        <p:nvSpPr>
          <p:cNvPr id="15" name="TextBox 15"/>
          <p:cNvSpPr txBox="1"/>
          <p:nvPr/>
        </p:nvSpPr>
        <p:spPr>
          <a:xfrm>
            <a:off x="6607430" y="7791172"/>
            <a:ext cx="5790503" cy="763354"/>
          </a:xfrm>
          <a:prstGeom prst="rect">
            <a:avLst/>
          </a:prstGeom>
        </p:spPr>
        <p:txBody>
          <a:bodyPr lIns="0" tIns="0" rIns="0" bIns="0" rtlCol="0" anchor="t">
            <a:spAutoFit/>
          </a:bodyPr>
          <a:lstStyle/>
          <a:p>
            <a:pPr marL="0" lvl="0" indent="0" algn="l">
              <a:lnSpc>
                <a:spcPts val="6243"/>
              </a:lnSpc>
              <a:spcBef>
                <a:spcPct val="0"/>
              </a:spcBef>
            </a:pPr>
            <a:r>
              <a:rPr lang="en-US" sz="4524" spc="443">
                <a:solidFill>
                  <a:srgbClr val="231F20"/>
                </a:solidFill>
                <a:latin typeface="Oswald"/>
                <a:ea typeface="Oswald"/>
                <a:cs typeface="Oswald"/>
                <a:sym typeface="Oswald"/>
              </a:rPr>
              <a:t>KẾT LUẬN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0580377">
            <a:off x="10535395" y="-9376331"/>
            <a:ext cx="24036383" cy="24664199"/>
          </a:xfrm>
          <a:custGeom>
            <a:avLst/>
            <a:gdLst/>
            <a:ahLst/>
            <a:cxnLst/>
            <a:rect l="l" t="t" r="r" b="b"/>
            <a:pathLst>
              <a:path w="24036383" h="24664199">
                <a:moveTo>
                  <a:pt x="0" y="0"/>
                </a:moveTo>
                <a:lnTo>
                  <a:pt x="24036383" y="0"/>
                </a:lnTo>
                <a:lnTo>
                  <a:pt x="24036383" y="24664198"/>
                </a:lnTo>
                <a:lnTo>
                  <a:pt x="0" y="2466419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781909" y="3161084"/>
            <a:ext cx="9507882" cy="2985946"/>
          </a:xfrm>
          <a:prstGeom prst="rect">
            <a:avLst/>
          </a:prstGeom>
        </p:spPr>
        <p:txBody>
          <a:bodyPr lIns="0" tIns="0" rIns="0" bIns="0" rtlCol="0" anchor="t">
            <a:spAutoFit/>
          </a:bodyPr>
          <a:lstStyle/>
          <a:p>
            <a:pPr marL="0" lvl="0" indent="0" algn="ctr">
              <a:lnSpc>
                <a:spcPts val="11906"/>
              </a:lnSpc>
              <a:spcBef>
                <a:spcPct val="0"/>
              </a:spcBef>
            </a:pPr>
            <a:r>
              <a:rPr lang="en-US" sz="8627" spc="845">
                <a:solidFill>
                  <a:srgbClr val="231F20"/>
                </a:solidFill>
                <a:latin typeface="Oswald Bold"/>
                <a:ea typeface="Oswald Bold"/>
                <a:cs typeface="Oswald Bold"/>
                <a:sym typeface="Oswald Bold"/>
              </a:rPr>
              <a:t>CẢM ƠN THẦY CÔ ĐÃ THEO DÕI</a:t>
            </a:r>
          </a:p>
        </p:txBody>
      </p:sp>
      <p:sp>
        <p:nvSpPr>
          <p:cNvPr id="5" name="Freeform 5"/>
          <p:cNvSpPr/>
          <p:nvPr/>
        </p:nvSpPr>
        <p:spPr>
          <a:xfrm flipH="1">
            <a:off x="-4254153" y="7476061"/>
            <a:ext cx="11881594" cy="3564478"/>
          </a:xfrm>
          <a:custGeom>
            <a:avLst/>
            <a:gdLst/>
            <a:ahLst/>
            <a:cxnLst/>
            <a:rect l="l" t="t" r="r" b="b"/>
            <a:pathLst>
              <a:path w="11881594" h="3564478">
                <a:moveTo>
                  <a:pt x="11881594" y="0"/>
                </a:moveTo>
                <a:lnTo>
                  <a:pt x="0" y="0"/>
                </a:lnTo>
                <a:lnTo>
                  <a:pt x="0" y="3564478"/>
                </a:lnTo>
                <a:lnTo>
                  <a:pt x="11881594" y="3564478"/>
                </a:lnTo>
                <a:lnTo>
                  <a:pt x="11881594"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a:off x="6587556" y="7846790"/>
            <a:ext cx="5357525" cy="5357525"/>
          </a:xfrm>
          <a:custGeom>
            <a:avLst/>
            <a:gdLst/>
            <a:ahLst/>
            <a:cxnLst/>
            <a:rect l="l" t="t" r="r" b="b"/>
            <a:pathLst>
              <a:path w="5357525" h="5357525">
                <a:moveTo>
                  <a:pt x="0" y="0"/>
                </a:moveTo>
                <a:lnTo>
                  <a:pt x="5357525" y="0"/>
                </a:lnTo>
                <a:lnTo>
                  <a:pt x="5357525" y="5357525"/>
                </a:lnTo>
                <a:lnTo>
                  <a:pt x="0" y="53575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8484876" y="7028762"/>
            <a:ext cx="1562886" cy="1562886"/>
          </a:xfrm>
          <a:custGeom>
            <a:avLst/>
            <a:gdLst/>
            <a:ahLst/>
            <a:cxnLst/>
            <a:rect l="l" t="t" r="r" b="b"/>
            <a:pathLst>
              <a:path w="1562886" h="1562886">
                <a:moveTo>
                  <a:pt x="0" y="0"/>
                </a:moveTo>
                <a:lnTo>
                  <a:pt x="1562886" y="0"/>
                </a:lnTo>
                <a:lnTo>
                  <a:pt x="1562886" y="1562886"/>
                </a:lnTo>
                <a:lnTo>
                  <a:pt x="0" y="156288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0938942" y="8338936"/>
            <a:ext cx="1562886" cy="1562886"/>
          </a:xfrm>
          <a:custGeom>
            <a:avLst/>
            <a:gdLst/>
            <a:ahLst/>
            <a:cxnLst/>
            <a:rect l="l" t="t" r="r" b="b"/>
            <a:pathLst>
              <a:path w="1562886" h="1562886">
                <a:moveTo>
                  <a:pt x="0" y="0"/>
                </a:moveTo>
                <a:lnTo>
                  <a:pt x="1562886" y="0"/>
                </a:lnTo>
                <a:lnTo>
                  <a:pt x="1562886" y="1562886"/>
                </a:lnTo>
                <a:lnTo>
                  <a:pt x="0" y="156288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a:off x="6030810" y="8338936"/>
            <a:ext cx="1562886" cy="1562886"/>
          </a:xfrm>
          <a:custGeom>
            <a:avLst/>
            <a:gdLst/>
            <a:ahLst/>
            <a:cxnLst/>
            <a:rect l="l" t="t" r="r" b="b"/>
            <a:pathLst>
              <a:path w="1562886" h="1562886">
                <a:moveTo>
                  <a:pt x="0" y="0"/>
                </a:moveTo>
                <a:lnTo>
                  <a:pt x="1562886" y="0"/>
                </a:lnTo>
                <a:lnTo>
                  <a:pt x="1562886" y="1562886"/>
                </a:lnTo>
                <a:lnTo>
                  <a:pt x="0" y="156288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Freeform 7"/>
          <p:cNvSpPr/>
          <p:nvPr/>
        </p:nvSpPr>
        <p:spPr>
          <a:xfrm>
            <a:off x="14479722" y="-4833750"/>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8" name="Freeform 8"/>
          <p:cNvSpPr/>
          <p:nvPr/>
        </p:nvSpPr>
        <p:spPr>
          <a:xfrm rot="-4176364">
            <a:off x="-4105129" y="6530238"/>
            <a:ext cx="7616557" cy="7815497"/>
          </a:xfrm>
          <a:custGeom>
            <a:avLst/>
            <a:gdLst/>
            <a:ahLst/>
            <a:cxnLst/>
            <a:rect l="l" t="t" r="r" b="b"/>
            <a:pathLst>
              <a:path w="7616557" h="7815497">
                <a:moveTo>
                  <a:pt x="0" y="0"/>
                </a:moveTo>
                <a:lnTo>
                  <a:pt x="7616556" y="0"/>
                </a:lnTo>
                <a:lnTo>
                  <a:pt x="7616556" y="7815496"/>
                </a:lnTo>
                <a:lnTo>
                  <a:pt x="0" y="781549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9" name="Freeform 9"/>
          <p:cNvSpPr/>
          <p:nvPr/>
        </p:nvSpPr>
        <p:spPr>
          <a:xfrm>
            <a:off x="6347543" y="8660316"/>
            <a:ext cx="929419" cy="920125"/>
          </a:xfrm>
          <a:custGeom>
            <a:avLst/>
            <a:gdLst/>
            <a:ahLst/>
            <a:cxnLst/>
            <a:rect l="l" t="t" r="r" b="b"/>
            <a:pathLst>
              <a:path w="929419" h="920125">
                <a:moveTo>
                  <a:pt x="0" y="0"/>
                </a:moveTo>
                <a:lnTo>
                  <a:pt x="929419" y="0"/>
                </a:lnTo>
                <a:lnTo>
                  <a:pt x="929419" y="920125"/>
                </a:lnTo>
                <a:lnTo>
                  <a:pt x="0" y="92012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0" name="Freeform 10"/>
          <p:cNvSpPr/>
          <p:nvPr/>
        </p:nvSpPr>
        <p:spPr>
          <a:xfrm>
            <a:off x="8803594" y="7213769"/>
            <a:ext cx="925450" cy="1125167"/>
          </a:xfrm>
          <a:custGeom>
            <a:avLst/>
            <a:gdLst/>
            <a:ahLst/>
            <a:cxnLst/>
            <a:rect l="l" t="t" r="r" b="b"/>
            <a:pathLst>
              <a:path w="925450" h="1125167">
                <a:moveTo>
                  <a:pt x="0" y="0"/>
                </a:moveTo>
                <a:lnTo>
                  <a:pt x="925450" y="0"/>
                </a:lnTo>
                <a:lnTo>
                  <a:pt x="925450" y="1125167"/>
                </a:lnTo>
                <a:lnTo>
                  <a:pt x="0" y="1125167"/>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grpSp>
        <p:nvGrpSpPr>
          <p:cNvPr id="11" name="Group 11"/>
          <p:cNvGrpSpPr/>
          <p:nvPr/>
        </p:nvGrpSpPr>
        <p:grpSpPr>
          <a:xfrm>
            <a:off x="1706536" y="3139822"/>
            <a:ext cx="3609784" cy="3236635"/>
            <a:chOff x="0" y="0"/>
            <a:chExt cx="4813045" cy="4315513"/>
          </a:xfrm>
        </p:grpSpPr>
        <p:grpSp>
          <p:nvGrpSpPr>
            <p:cNvPr id="12" name="Group 12"/>
            <p:cNvGrpSpPr/>
            <p:nvPr/>
          </p:nvGrpSpPr>
          <p:grpSpPr>
            <a:xfrm>
              <a:off x="90521" y="0"/>
              <a:ext cx="4521390" cy="1054182"/>
              <a:chOff x="0" y="0"/>
              <a:chExt cx="893114" cy="208234"/>
            </a:xfrm>
          </p:grpSpPr>
          <p:sp>
            <p:nvSpPr>
              <p:cNvPr id="13" name="Freeform 13"/>
              <p:cNvSpPr/>
              <p:nvPr/>
            </p:nvSpPr>
            <p:spPr>
              <a:xfrm>
                <a:off x="0" y="0"/>
                <a:ext cx="893114" cy="208234"/>
              </a:xfrm>
              <a:custGeom>
                <a:avLst/>
                <a:gdLst/>
                <a:ahLst/>
                <a:cxnLst/>
                <a:rect l="l" t="t" r="r" b="b"/>
                <a:pathLst>
                  <a:path w="893114" h="208234">
                    <a:moveTo>
                      <a:pt x="0" y="0"/>
                    </a:moveTo>
                    <a:lnTo>
                      <a:pt x="893114" y="0"/>
                    </a:lnTo>
                    <a:lnTo>
                      <a:pt x="893114" y="208234"/>
                    </a:lnTo>
                    <a:lnTo>
                      <a:pt x="0" y="208234"/>
                    </a:lnTo>
                    <a:close/>
                  </a:path>
                </a:pathLst>
              </a:custGeom>
              <a:solidFill>
                <a:srgbClr val="1A1A1A"/>
              </a:solidFill>
            </p:spPr>
          </p:sp>
          <p:sp>
            <p:nvSpPr>
              <p:cNvPr id="14" name="TextBox 14"/>
              <p:cNvSpPr txBox="1"/>
              <p:nvPr/>
            </p:nvSpPr>
            <p:spPr>
              <a:xfrm>
                <a:off x="0" y="-66675"/>
                <a:ext cx="893114" cy="274909"/>
              </a:xfrm>
              <a:prstGeom prst="rect">
                <a:avLst/>
              </a:prstGeom>
            </p:spPr>
            <p:txBody>
              <a:bodyPr lIns="50800" tIns="50800" rIns="50800" bIns="50800" rtlCol="0" anchor="ctr"/>
              <a:lstStyle/>
              <a:p>
                <a:pPr marL="0" lvl="0" indent="0" algn="ctr">
                  <a:lnSpc>
                    <a:spcPts val="4804"/>
                  </a:lnSpc>
                  <a:spcBef>
                    <a:spcPct val="0"/>
                  </a:spcBef>
                </a:pPr>
                <a:r>
                  <a:rPr lang="en-US" sz="3481" spc="34">
                    <a:solidFill>
                      <a:srgbClr val="FFFFFF"/>
                    </a:solidFill>
                    <a:latin typeface="Open Sauce Bold"/>
                    <a:ea typeface="Open Sauce Bold"/>
                    <a:cs typeface="Open Sauce Bold"/>
                    <a:sym typeface="Open Sauce Bold"/>
                  </a:rPr>
                  <a:t> HỆ THỐNG</a:t>
                </a:r>
              </a:p>
            </p:txBody>
          </p:sp>
        </p:grpSp>
        <p:sp>
          <p:nvSpPr>
            <p:cNvPr id="15" name="TextBox 15"/>
            <p:cNvSpPr txBox="1"/>
            <p:nvPr/>
          </p:nvSpPr>
          <p:spPr>
            <a:xfrm>
              <a:off x="0" y="1299454"/>
              <a:ext cx="4813045" cy="3016060"/>
            </a:xfrm>
            <a:prstGeom prst="rect">
              <a:avLst/>
            </a:prstGeom>
          </p:spPr>
          <p:txBody>
            <a:bodyPr lIns="0" tIns="0" rIns="0" bIns="0" rtlCol="0" anchor="t">
              <a:spAutoFit/>
            </a:bodyPr>
            <a:lstStyle/>
            <a:p>
              <a:pPr algn="ctr">
                <a:lnSpc>
                  <a:spcPts val="3602"/>
                </a:lnSpc>
              </a:pPr>
              <a:r>
                <a:rPr lang="en-US" sz="2610" spc="255">
                  <a:solidFill>
                    <a:srgbClr val="231F20"/>
                  </a:solidFill>
                  <a:latin typeface="DM Sans"/>
                  <a:ea typeface="DM Sans"/>
                  <a:cs typeface="DM Sans"/>
                  <a:sym typeface="DM Sans"/>
                </a:rPr>
                <a:t>Xây dựng hệ thống </a:t>
              </a:r>
            </a:p>
            <a:p>
              <a:pPr marL="0" lvl="0" indent="0" algn="ctr">
                <a:lnSpc>
                  <a:spcPts val="3602"/>
                </a:lnSpc>
                <a:spcBef>
                  <a:spcPct val="0"/>
                </a:spcBef>
              </a:pPr>
              <a:r>
                <a:rPr lang="en-US" sz="2610" spc="255">
                  <a:solidFill>
                    <a:srgbClr val="231F20"/>
                  </a:solidFill>
                  <a:latin typeface="DM Sans"/>
                  <a:ea typeface="DM Sans"/>
                  <a:cs typeface="DM Sans"/>
                  <a:sym typeface="DM Sans"/>
                </a:rPr>
                <a:t>tối ưu về giao diện hệ thống hoạt động các chức năng nhanh chóng </a:t>
              </a:r>
            </a:p>
          </p:txBody>
        </p:sp>
      </p:grpSp>
      <p:grpSp>
        <p:nvGrpSpPr>
          <p:cNvPr id="16" name="Group 16"/>
          <p:cNvGrpSpPr/>
          <p:nvPr/>
        </p:nvGrpSpPr>
        <p:grpSpPr>
          <a:xfrm>
            <a:off x="7563263" y="3137835"/>
            <a:ext cx="3537309" cy="716074"/>
            <a:chOff x="0" y="0"/>
            <a:chExt cx="931637" cy="188596"/>
          </a:xfrm>
        </p:grpSpPr>
        <p:sp>
          <p:nvSpPr>
            <p:cNvPr id="17" name="Freeform 17"/>
            <p:cNvSpPr/>
            <p:nvPr/>
          </p:nvSpPr>
          <p:spPr>
            <a:xfrm>
              <a:off x="0" y="0"/>
              <a:ext cx="931637" cy="188596"/>
            </a:xfrm>
            <a:custGeom>
              <a:avLst/>
              <a:gdLst/>
              <a:ahLst/>
              <a:cxnLst/>
              <a:rect l="l" t="t" r="r" b="b"/>
              <a:pathLst>
                <a:path w="931637" h="188596">
                  <a:moveTo>
                    <a:pt x="0" y="0"/>
                  </a:moveTo>
                  <a:lnTo>
                    <a:pt x="931637" y="0"/>
                  </a:lnTo>
                  <a:lnTo>
                    <a:pt x="931637" y="188596"/>
                  </a:lnTo>
                  <a:lnTo>
                    <a:pt x="0" y="188596"/>
                  </a:lnTo>
                  <a:close/>
                </a:path>
              </a:pathLst>
            </a:custGeom>
            <a:solidFill>
              <a:srgbClr val="1A1A1A"/>
            </a:solidFill>
          </p:spPr>
        </p:sp>
        <p:sp>
          <p:nvSpPr>
            <p:cNvPr id="18" name="TextBox 18"/>
            <p:cNvSpPr txBox="1"/>
            <p:nvPr/>
          </p:nvSpPr>
          <p:spPr>
            <a:xfrm>
              <a:off x="0" y="-57150"/>
              <a:ext cx="931637" cy="245746"/>
            </a:xfrm>
            <a:prstGeom prst="rect">
              <a:avLst/>
            </a:prstGeom>
          </p:spPr>
          <p:txBody>
            <a:bodyPr lIns="50800" tIns="50800" rIns="50800" bIns="50800" rtlCol="0" anchor="ctr"/>
            <a:lstStyle/>
            <a:p>
              <a:pPr marL="0" lvl="0" indent="0" algn="ctr">
                <a:lnSpc>
                  <a:spcPts val="4114"/>
                </a:lnSpc>
                <a:spcBef>
                  <a:spcPct val="0"/>
                </a:spcBef>
              </a:pPr>
              <a:r>
                <a:rPr lang="en-US" sz="2981" spc="29">
                  <a:solidFill>
                    <a:srgbClr val="FFFFFF"/>
                  </a:solidFill>
                  <a:latin typeface="DM Sans Bold"/>
                  <a:ea typeface="DM Sans Bold"/>
                  <a:cs typeface="DM Sans Bold"/>
                  <a:sym typeface="DM Sans Bold"/>
                </a:rPr>
                <a:t>GIAO DỊCH</a:t>
              </a:r>
            </a:p>
          </p:txBody>
        </p:sp>
      </p:grpSp>
      <p:sp>
        <p:nvSpPr>
          <p:cNvPr id="19" name="TextBox 19"/>
          <p:cNvSpPr txBox="1"/>
          <p:nvPr/>
        </p:nvSpPr>
        <p:spPr>
          <a:xfrm>
            <a:off x="6819908" y="4051948"/>
            <a:ext cx="4960712" cy="2731151"/>
          </a:xfrm>
          <a:prstGeom prst="rect">
            <a:avLst/>
          </a:prstGeom>
        </p:spPr>
        <p:txBody>
          <a:bodyPr lIns="0" tIns="0" rIns="0" bIns="0" rtlCol="0" anchor="t">
            <a:spAutoFit/>
          </a:bodyPr>
          <a:lstStyle/>
          <a:p>
            <a:pPr marL="0" lvl="0" indent="0" algn="ctr">
              <a:lnSpc>
                <a:spcPts val="3602"/>
              </a:lnSpc>
              <a:spcBef>
                <a:spcPct val="0"/>
              </a:spcBef>
            </a:pPr>
            <a:r>
              <a:rPr lang="en-US" sz="2610" spc="255">
                <a:solidFill>
                  <a:srgbClr val="231F20"/>
                </a:solidFill>
                <a:latin typeface="DM Sans"/>
                <a:ea typeface="DM Sans"/>
                <a:cs typeface="DM Sans"/>
                <a:sym typeface="DM Sans"/>
              </a:rPr>
              <a:t>Xây dựng hệ thống giao dịch dành cho khách hàng và doanh nghiệp có thể đăng tin mua, bán sản phẩm của cá nhân, doanh nghiệp</a:t>
            </a:r>
          </a:p>
        </p:txBody>
      </p:sp>
      <p:grpSp>
        <p:nvGrpSpPr>
          <p:cNvPr id="20" name="Group 20"/>
          <p:cNvGrpSpPr/>
          <p:nvPr/>
        </p:nvGrpSpPr>
        <p:grpSpPr>
          <a:xfrm>
            <a:off x="13285570" y="3139822"/>
            <a:ext cx="3658562" cy="714087"/>
            <a:chOff x="0" y="0"/>
            <a:chExt cx="963572" cy="188072"/>
          </a:xfrm>
        </p:grpSpPr>
        <p:sp>
          <p:nvSpPr>
            <p:cNvPr id="21" name="Freeform 21"/>
            <p:cNvSpPr/>
            <p:nvPr/>
          </p:nvSpPr>
          <p:spPr>
            <a:xfrm>
              <a:off x="0" y="0"/>
              <a:ext cx="963572" cy="188072"/>
            </a:xfrm>
            <a:custGeom>
              <a:avLst/>
              <a:gdLst/>
              <a:ahLst/>
              <a:cxnLst/>
              <a:rect l="l" t="t" r="r" b="b"/>
              <a:pathLst>
                <a:path w="963572" h="188072">
                  <a:moveTo>
                    <a:pt x="0" y="0"/>
                  </a:moveTo>
                  <a:lnTo>
                    <a:pt x="963572" y="0"/>
                  </a:lnTo>
                  <a:lnTo>
                    <a:pt x="963572" y="188072"/>
                  </a:lnTo>
                  <a:lnTo>
                    <a:pt x="0" y="188072"/>
                  </a:lnTo>
                  <a:close/>
                </a:path>
              </a:pathLst>
            </a:custGeom>
            <a:solidFill>
              <a:srgbClr val="1A1A1A"/>
            </a:solidFill>
          </p:spPr>
        </p:sp>
        <p:sp>
          <p:nvSpPr>
            <p:cNvPr id="22" name="TextBox 22"/>
            <p:cNvSpPr txBox="1"/>
            <p:nvPr/>
          </p:nvSpPr>
          <p:spPr>
            <a:xfrm>
              <a:off x="0" y="-57150"/>
              <a:ext cx="963572" cy="245222"/>
            </a:xfrm>
            <a:prstGeom prst="rect">
              <a:avLst/>
            </a:prstGeom>
          </p:spPr>
          <p:txBody>
            <a:bodyPr lIns="50800" tIns="50800" rIns="50800" bIns="50800" rtlCol="0" anchor="ctr"/>
            <a:lstStyle/>
            <a:p>
              <a:pPr marL="0" lvl="0" indent="0" algn="ctr">
                <a:lnSpc>
                  <a:spcPts val="4114"/>
                </a:lnSpc>
                <a:spcBef>
                  <a:spcPct val="0"/>
                </a:spcBef>
              </a:pPr>
              <a:r>
                <a:rPr lang="en-US" sz="2981" spc="29">
                  <a:solidFill>
                    <a:srgbClr val="FFFFFF"/>
                  </a:solidFill>
                  <a:latin typeface="DM Sans Bold"/>
                  <a:ea typeface="DM Sans Bold"/>
                  <a:cs typeface="DM Sans Bold"/>
                  <a:sym typeface="DM Sans Bold"/>
                </a:rPr>
                <a:t>UY TÍN</a:t>
              </a:r>
            </a:p>
          </p:txBody>
        </p:sp>
      </p:grpSp>
      <p:sp>
        <p:nvSpPr>
          <p:cNvPr id="23" name="TextBox 23"/>
          <p:cNvSpPr txBox="1"/>
          <p:nvPr/>
        </p:nvSpPr>
        <p:spPr>
          <a:xfrm>
            <a:off x="13342120" y="4045241"/>
            <a:ext cx="3602013" cy="1806749"/>
          </a:xfrm>
          <a:prstGeom prst="rect">
            <a:avLst/>
          </a:prstGeom>
        </p:spPr>
        <p:txBody>
          <a:bodyPr lIns="0" tIns="0" rIns="0" bIns="0" rtlCol="0" anchor="t">
            <a:spAutoFit/>
          </a:bodyPr>
          <a:lstStyle/>
          <a:p>
            <a:pPr marL="0" lvl="0" indent="0" algn="ctr">
              <a:lnSpc>
                <a:spcPts val="3631"/>
              </a:lnSpc>
              <a:spcBef>
                <a:spcPct val="0"/>
              </a:spcBef>
            </a:pPr>
            <a:r>
              <a:rPr lang="en-US" sz="2631" spc="257">
                <a:solidFill>
                  <a:srgbClr val="231F20"/>
                </a:solidFill>
                <a:latin typeface="DM Sans"/>
                <a:ea typeface="DM Sans"/>
                <a:cs typeface="DM Sans"/>
                <a:sym typeface="DM Sans"/>
              </a:rPr>
              <a:t>Cung cấp thông tin chính xác, minh bạch, chi tiết, uy tín cho khách hàng</a:t>
            </a:r>
          </a:p>
        </p:txBody>
      </p:sp>
      <p:sp>
        <p:nvSpPr>
          <p:cNvPr id="24" name="Freeform 24"/>
          <p:cNvSpPr/>
          <p:nvPr/>
        </p:nvSpPr>
        <p:spPr>
          <a:xfrm>
            <a:off x="11100571" y="8627478"/>
            <a:ext cx="1239627" cy="952964"/>
          </a:xfrm>
          <a:custGeom>
            <a:avLst/>
            <a:gdLst/>
            <a:ahLst/>
            <a:cxnLst/>
            <a:rect l="l" t="t" r="r" b="b"/>
            <a:pathLst>
              <a:path w="1239627" h="952964">
                <a:moveTo>
                  <a:pt x="0" y="0"/>
                </a:moveTo>
                <a:lnTo>
                  <a:pt x="1239628" y="0"/>
                </a:lnTo>
                <a:lnTo>
                  <a:pt x="1239628" y="952963"/>
                </a:lnTo>
                <a:lnTo>
                  <a:pt x="0" y="952963"/>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
        <p:nvSpPr>
          <p:cNvPr id="25" name="TextBox 25"/>
          <p:cNvSpPr txBox="1"/>
          <p:nvPr/>
        </p:nvSpPr>
        <p:spPr>
          <a:xfrm>
            <a:off x="2887170" y="391582"/>
            <a:ext cx="11552977" cy="1166783"/>
          </a:xfrm>
          <a:prstGeom prst="rect">
            <a:avLst/>
          </a:prstGeom>
        </p:spPr>
        <p:txBody>
          <a:bodyPr lIns="0" tIns="0" rIns="0" bIns="0" rtlCol="0" anchor="t">
            <a:spAutoFit/>
          </a:bodyPr>
          <a:lstStyle/>
          <a:p>
            <a:pPr algn="ctr">
              <a:lnSpc>
                <a:spcPts val="9587"/>
              </a:lnSpc>
            </a:pPr>
            <a:r>
              <a:rPr lang="en-US" sz="6947" spc="368">
                <a:solidFill>
                  <a:srgbClr val="231F20"/>
                </a:solidFill>
                <a:latin typeface="Oswald Bold"/>
                <a:ea typeface="Oswald Bold"/>
                <a:cs typeface="Oswald Bold"/>
                <a:sym typeface="Oswald Bold"/>
              </a:rPr>
              <a:t>01 MÔ TẢ ĐỀ BÀI</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0" y="0"/>
            <a:ext cx="18288000" cy="1908069"/>
            <a:chOff x="0" y="0"/>
            <a:chExt cx="4816593" cy="502537"/>
          </a:xfrm>
        </p:grpSpPr>
        <p:sp>
          <p:nvSpPr>
            <p:cNvPr id="4" name="Freeform 4"/>
            <p:cNvSpPr/>
            <p:nvPr/>
          </p:nvSpPr>
          <p:spPr>
            <a:xfrm>
              <a:off x="0" y="0"/>
              <a:ext cx="4816592" cy="502537"/>
            </a:xfrm>
            <a:custGeom>
              <a:avLst/>
              <a:gdLst/>
              <a:ahLst/>
              <a:cxnLst/>
              <a:rect l="l" t="t" r="r" b="b"/>
              <a:pathLst>
                <a:path w="4816592" h="502537">
                  <a:moveTo>
                    <a:pt x="0" y="0"/>
                  </a:moveTo>
                  <a:lnTo>
                    <a:pt x="4816592" y="0"/>
                  </a:lnTo>
                  <a:lnTo>
                    <a:pt x="4816592" y="502537"/>
                  </a:lnTo>
                  <a:lnTo>
                    <a:pt x="0" y="502537"/>
                  </a:lnTo>
                  <a:close/>
                </a:path>
              </a:pathLst>
            </a:custGeom>
            <a:solidFill>
              <a:srgbClr val="1A1A1A"/>
            </a:solidFill>
          </p:spPr>
        </p:sp>
        <p:sp>
          <p:nvSpPr>
            <p:cNvPr id="5" name="TextBox 5"/>
            <p:cNvSpPr txBox="1"/>
            <p:nvPr/>
          </p:nvSpPr>
          <p:spPr>
            <a:xfrm>
              <a:off x="0" y="-19050"/>
              <a:ext cx="4816593" cy="521587"/>
            </a:xfrm>
            <a:prstGeom prst="rect">
              <a:avLst/>
            </a:prstGeom>
          </p:spPr>
          <p:txBody>
            <a:bodyPr lIns="50800" tIns="50800" rIns="50800" bIns="50800" rtlCol="0" anchor="ctr"/>
            <a:lstStyle/>
            <a:p>
              <a:pPr algn="ctr">
                <a:lnSpc>
                  <a:spcPts val="2859"/>
                </a:lnSpc>
              </a:pPr>
              <a:endParaRPr/>
            </a:p>
          </p:txBody>
        </p:sp>
      </p:grpSp>
      <p:sp>
        <p:nvSpPr>
          <p:cNvPr id="6" name="Freeform 6"/>
          <p:cNvSpPr/>
          <p:nvPr/>
        </p:nvSpPr>
        <p:spPr>
          <a:xfrm>
            <a:off x="14599067" y="-4729397"/>
            <a:ext cx="6468512" cy="6637465"/>
          </a:xfrm>
          <a:custGeom>
            <a:avLst/>
            <a:gdLst/>
            <a:ahLst/>
            <a:cxnLst/>
            <a:rect l="l" t="t" r="r" b="b"/>
            <a:pathLst>
              <a:path w="6468512" h="6637465">
                <a:moveTo>
                  <a:pt x="0" y="0"/>
                </a:moveTo>
                <a:lnTo>
                  <a:pt x="6468511" y="0"/>
                </a:lnTo>
                <a:lnTo>
                  <a:pt x="6468511" y="6637466"/>
                </a:lnTo>
                <a:lnTo>
                  <a:pt x="0" y="66374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2851369" y="-3442596"/>
            <a:ext cx="5968124" cy="6124008"/>
          </a:xfrm>
          <a:custGeom>
            <a:avLst/>
            <a:gdLst/>
            <a:ahLst/>
            <a:cxnLst/>
            <a:rect l="l" t="t" r="r" b="b"/>
            <a:pathLst>
              <a:path w="5968124" h="6124008">
                <a:moveTo>
                  <a:pt x="0" y="0"/>
                </a:moveTo>
                <a:lnTo>
                  <a:pt x="5968125" y="0"/>
                </a:lnTo>
                <a:lnTo>
                  <a:pt x="5968125" y="6124009"/>
                </a:lnTo>
                <a:lnTo>
                  <a:pt x="0" y="612400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8" name="Group 8"/>
          <p:cNvGrpSpPr/>
          <p:nvPr/>
        </p:nvGrpSpPr>
        <p:grpSpPr>
          <a:xfrm>
            <a:off x="1564431" y="2028158"/>
            <a:ext cx="9239369" cy="8173236"/>
            <a:chOff x="0" y="0"/>
            <a:chExt cx="918823" cy="812800"/>
          </a:xfrm>
        </p:grpSpPr>
        <p:sp>
          <p:nvSpPr>
            <p:cNvPr id="9" name="Freeform 9"/>
            <p:cNvSpPr/>
            <p:nvPr/>
          </p:nvSpPr>
          <p:spPr>
            <a:xfrm>
              <a:off x="0" y="0"/>
              <a:ext cx="918823" cy="812800"/>
            </a:xfrm>
            <a:custGeom>
              <a:avLst/>
              <a:gdLst/>
              <a:ahLst/>
              <a:cxnLst/>
              <a:rect l="l" t="t" r="r" b="b"/>
              <a:pathLst>
                <a:path w="918823" h="812800">
                  <a:moveTo>
                    <a:pt x="0" y="0"/>
                  </a:moveTo>
                  <a:lnTo>
                    <a:pt x="918823" y="0"/>
                  </a:lnTo>
                  <a:lnTo>
                    <a:pt x="918823" y="812800"/>
                  </a:lnTo>
                  <a:lnTo>
                    <a:pt x="0" y="812800"/>
                  </a:lnTo>
                  <a:close/>
                </a:path>
              </a:pathLst>
            </a:custGeom>
            <a:blipFill>
              <a:blip r:embed="rId5"/>
              <a:stretch>
                <a:fillRect t="-1221" b="-1221"/>
              </a:stretch>
            </a:blipFill>
          </p:spPr>
        </p:sp>
      </p:grpSp>
      <p:sp>
        <p:nvSpPr>
          <p:cNvPr id="10" name="TextBox 10"/>
          <p:cNvSpPr txBox="1"/>
          <p:nvPr/>
        </p:nvSpPr>
        <p:spPr>
          <a:xfrm>
            <a:off x="3558244" y="287052"/>
            <a:ext cx="10906040" cy="1349947"/>
          </a:xfrm>
          <a:prstGeom prst="rect">
            <a:avLst/>
          </a:prstGeom>
        </p:spPr>
        <p:txBody>
          <a:bodyPr lIns="0" tIns="0" rIns="0" bIns="0" rtlCol="0" anchor="t">
            <a:spAutoFit/>
          </a:bodyPr>
          <a:lstStyle/>
          <a:p>
            <a:pPr algn="ctr">
              <a:lnSpc>
                <a:spcPts val="11082"/>
              </a:lnSpc>
            </a:pPr>
            <a:r>
              <a:rPr lang="en-US" sz="8030" spc="786">
                <a:solidFill>
                  <a:srgbClr val="FFFFFF"/>
                </a:solidFill>
                <a:latin typeface="Oswald Bold"/>
                <a:ea typeface="Oswald Bold"/>
                <a:cs typeface="Oswald Bold"/>
                <a:sym typeface="Oswald Bold"/>
              </a:rPr>
              <a:t>MÔ HÌNH HỆ THỐNG</a:t>
            </a:r>
          </a:p>
        </p:txBody>
      </p:sp>
      <p:sp>
        <p:nvSpPr>
          <p:cNvPr id="11" name="TextBox 11"/>
          <p:cNvSpPr txBox="1"/>
          <p:nvPr/>
        </p:nvSpPr>
        <p:spPr>
          <a:xfrm>
            <a:off x="12451110" y="3813416"/>
            <a:ext cx="4808190" cy="2893456"/>
          </a:xfrm>
          <a:prstGeom prst="rect">
            <a:avLst/>
          </a:prstGeom>
        </p:spPr>
        <p:txBody>
          <a:bodyPr lIns="0" tIns="0" rIns="0" bIns="0" rtlCol="0" anchor="t">
            <a:spAutoFit/>
          </a:bodyPr>
          <a:lstStyle/>
          <a:p>
            <a:pPr algn="ctr">
              <a:lnSpc>
                <a:spcPts val="11458"/>
              </a:lnSpc>
            </a:pPr>
            <a:r>
              <a:rPr lang="en-US" sz="8184">
                <a:solidFill>
                  <a:srgbClr val="000000"/>
                </a:solidFill>
                <a:latin typeface="UTM Seagull Bold"/>
                <a:ea typeface="UTM Seagull Bold"/>
                <a:cs typeface="UTM Seagull Bold"/>
                <a:sym typeface="UTM Seagull Bold"/>
              </a:rPr>
              <a:t>MÔ HÌNH </a:t>
            </a:r>
          </a:p>
          <a:p>
            <a:pPr marL="0" lvl="0" indent="0" algn="ctr">
              <a:lnSpc>
                <a:spcPts val="11878"/>
              </a:lnSpc>
              <a:spcBef>
                <a:spcPct val="0"/>
              </a:spcBef>
            </a:pPr>
            <a:r>
              <a:rPr lang="en-US" sz="8484">
                <a:solidFill>
                  <a:srgbClr val="000000"/>
                </a:solidFill>
                <a:latin typeface="UTM Seagull Bold"/>
                <a:ea typeface="UTM Seagull Bold"/>
                <a:cs typeface="UTM Seagull Bold"/>
                <a:sym typeface="UTM Seagull Bold"/>
              </a:rPr>
              <a:t>VẬT LÝ</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024024" y="3468501"/>
            <a:ext cx="14239952" cy="2008243"/>
          </a:xfrm>
          <a:prstGeom prst="rect">
            <a:avLst/>
          </a:prstGeom>
        </p:spPr>
        <p:txBody>
          <a:bodyPr lIns="0" tIns="0" rIns="0" bIns="0" rtlCol="0" anchor="t">
            <a:spAutoFit/>
          </a:bodyPr>
          <a:lstStyle/>
          <a:p>
            <a:pPr algn="ctr">
              <a:lnSpc>
                <a:spcPts val="16473"/>
              </a:lnSpc>
            </a:pPr>
            <a:r>
              <a:rPr lang="en-US" sz="11937" spc="1169">
                <a:solidFill>
                  <a:srgbClr val="FFFFFF"/>
                </a:solidFill>
                <a:latin typeface="Oswald Bold"/>
                <a:ea typeface="Oswald Bold"/>
                <a:cs typeface="Oswald Bold"/>
                <a:sym typeface="Oswald Bold"/>
              </a:rPr>
              <a:t>MÔ HÌNH DFD</a:t>
            </a:r>
          </a:p>
        </p:txBody>
      </p:sp>
      <p:sp>
        <p:nvSpPr>
          <p:cNvPr id="4" name="Freeform 4"/>
          <p:cNvSpPr/>
          <p:nvPr/>
        </p:nvSpPr>
        <p:spPr>
          <a:xfrm>
            <a:off x="13447294" y="-384319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2035253">
            <a:off x="15331117" y="4817487"/>
            <a:ext cx="7835077" cy="10939025"/>
          </a:xfrm>
          <a:custGeom>
            <a:avLst/>
            <a:gdLst/>
            <a:ahLst/>
            <a:cxnLst/>
            <a:rect l="l" t="t" r="r" b="b"/>
            <a:pathLst>
              <a:path w="7835077" h="10939025">
                <a:moveTo>
                  <a:pt x="0" y="0"/>
                </a:moveTo>
                <a:lnTo>
                  <a:pt x="7835077" y="0"/>
                </a:lnTo>
                <a:lnTo>
                  <a:pt x="7835077" y="10939026"/>
                </a:lnTo>
                <a:lnTo>
                  <a:pt x="0" y="1093902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779206" y="2339199"/>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ea typeface="DM Sans Bold"/>
                <a:cs typeface="DM Sans Bold"/>
                <a:sym typeface="DM Sans Bold"/>
              </a:rPr>
              <a:t>01</a:t>
            </a:r>
          </a:p>
        </p:txBody>
      </p:sp>
      <p:sp>
        <p:nvSpPr>
          <p:cNvPr id="5" name="Freeform 5"/>
          <p:cNvSpPr/>
          <p:nvPr/>
        </p:nvSpPr>
        <p:spPr>
          <a:xfrm rot="-10799999">
            <a:off x="-2729621" y="-7074240"/>
            <a:ext cx="7835077" cy="10939025"/>
          </a:xfrm>
          <a:custGeom>
            <a:avLst/>
            <a:gdLst/>
            <a:ahLst/>
            <a:cxnLst/>
            <a:rect l="l" t="t" r="r" b="b"/>
            <a:pathLst>
              <a:path w="7835077" h="10939025">
                <a:moveTo>
                  <a:pt x="0" y="0"/>
                </a:moveTo>
                <a:lnTo>
                  <a:pt x="7835076" y="0"/>
                </a:lnTo>
                <a:lnTo>
                  <a:pt x="7835076" y="10939026"/>
                </a:lnTo>
                <a:lnTo>
                  <a:pt x="0" y="1093902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a:off x="730044" y="3098743"/>
            <a:ext cx="12621983" cy="6619816"/>
          </a:xfrm>
          <a:custGeom>
            <a:avLst/>
            <a:gdLst/>
            <a:ahLst/>
            <a:cxnLst/>
            <a:rect l="l" t="t" r="r" b="b"/>
            <a:pathLst>
              <a:path w="12621983" h="6619816">
                <a:moveTo>
                  <a:pt x="0" y="0"/>
                </a:moveTo>
                <a:lnTo>
                  <a:pt x="12621984" y="0"/>
                </a:lnTo>
                <a:lnTo>
                  <a:pt x="12621984" y="6619816"/>
                </a:lnTo>
                <a:lnTo>
                  <a:pt x="0" y="6619816"/>
                </a:lnTo>
                <a:lnTo>
                  <a:pt x="0" y="0"/>
                </a:lnTo>
                <a:close/>
              </a:path>
            </a:pathLst>
          </a:custGeom>
          <a:blipFill>
            <a:blip r:embed="rId5"/>
            <a:stretch>
              <a:fillRect t="-3442" b="-3442"/>
            </a:stretch>
          </a:blipFill>
        </p:spPr>
      </p:sp>
      <p:sp>
        <p:nvSpPr>
          <p:cNvPr id="7" name="TextBox 7"/>
          <p:cNvSpPr txBox="1"/>
          <p:nvPr/>
        </p:nvSpPr>
        <p:spPr>
          <a:xfrm>
            <a:off x="6267505" y="2339199"/>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ea typeface="DM Sans Bold"/>
                <a:cs typeface="DM Sans Bold"/>
                <a:sym typeface="DM Sans Bold"/>
              </a:rPr>
              <a:t>02</a:t>
            </a:r>
          </a:p>
        </p:txBody>
      </p:sp>
      <p:sp>
        <p:nvSpPr>
          <p:cNvPr id="8" name="TextBox 8"/>
          <p:cNvSpPr txBox="1"/>
          <p:nvPr/>
        </p:nvSpPr>
        <p:spPr>
          <a:xfrm>
            <a:off x="9758062" y="2339199"/>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ea typeface="DM Sans Bold"/>
                <a:cs typeface="DM Sans Bold"/>
                <a:sym typeface="DM Sans Bold"/>
              </a:rPr>
              <a:t>03</a:t>
            </a:r>
          </a:p>
        </p:txBody>
      </p:sp>
      <p:sp>
        <p:nvSpPr>
          <p:cNvPr id="9" name="TextBox 9"/>
          <p:cNvSpPr txBox="1"/>
          <p:nvPr/>
        </p:nvSpPr>
        <p:spPr>
          <a:xfrm>
            <a:off x="13248619" y="2339199"/>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ea typeface="DM Sans Bold"/>
                <a:cs typeface="DM Sans Bold"/>
                <a:sym typeface="DM Sans Bold"/>
              </a:rPr>
              <a:t>04</a:t>
            </a:r>
          </a:p>
        </p:txBody>
      </p:sp>
      <p:sp>
        <p:nvSpPr>
          <p:cNvPr id="10" name="TextBox 10"/>
          <p:cNvSpPr txBox="1"/>
          <p:nvPr/>
        </p:nvSpPr>
        <p:spPr>
          <a:xfrm>
            <a:off x="8699881" y="427308"/>
            <a:ext cx="8128248" cy="2671435"/>
          </a:xfrm>
          <a:prstGeom prst="rect">
            <a:avLst/>
          </a:prstGeom>
        </p:spPr>
        <p:txBody>
          <a:bodyPr lIns="0" tIns="0" rIns="0" bIns="0" rtlCol="0" anchor="t">
            <a:spAutoFit/>
          </a:bodyPr>
          <a:lstStyle/>
          <a:p>
            <a:pPr algn="ctr">
              <a:lnSpc>
                <a:spcPts val="10780"/>
              </a:lnSpc>
            </a:pPr>
            <a:r>
              <a:rPr lang="en-US" sz="7700">
                <a:solidFill>
                  <a:srgbClr val="000000"/>
                </a:solidFill>
                <a:latin typeface="Noto Sans Bold"/>
                <a:ea typeface="Noto Sans Bold"/>
                <a:cs typeface="Noto Sans Bold"/>
                <a:sym typeface="Noto Sans Bold"/>
              </a:rPr>
              <a:t>MÔ HÌNH DFD </a:t>
            </a:r>
          </a:p>
          <a:p>
            <a:pPr marL="0" lvl="0" indent="0" algn="ctr">
              <a:lnSpc>
                <a:spcPts val="10780"/>
              </a:lnSpc>
              <a:spcBef>
                <a:spcPct val="0"/>
              </a:spcBef>
            </a:pPr>
            <a:r>
              <a:rPr lang="en-US" sz="7700">
                <a:solidFill>
                  <a:srgbClr val="000000"/>
                </a:solidFill>
                <a:latin typeface="Noto Sans Bold"/>
                <a:ea typeface="Noto Sans Bold"/>
                <a:cs typeface="Noto Sans Bold"/>
                <a:sym typeface="Noto Sans Bold"/>
              </a:rPr>
              <a:t>MỨC NGỮ CẢNH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0799999">
            <a:off x="-3917538" y="-7870655"/>
            <a:ext cx="7835077" cy="10939025"/>
          </a:xfrm>
          <a:custGeom>
            <a:avLst/>
            <a:gdLst/>
            <a:ahLst/>
            <a:cxnLst/>
            <a:rect l="l" t="t" r="r" b="b"/>
            <a:pathLst>
              <a:path w="7835077" h="10939025">
                <a:moveTo>
                  <a:pt x="0" y="0"/>
                </a:moveTo>
                <a:lnTo>
                  <a:pt x="7835076" y="0"/>
                </a:lnTo>
                <a:lnTo>
                  <a:pt x="7835076" y="10939025"/>
                </a:lnTo>
                <a:lnTo>
                  <a:pt x="0" y="109390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4487508" y="530320"/>
            <a:ext cx="13372729" cy="9226359"/>
          </a:xfrm>
          <a:custGeom>
            <a:avLst/>
            <a:gdLst/>
            <a:ahLst/>
            <a:cxnLst/>
            <a:rect l="l" t="t" r="r" b="b"/>
            <a:pathLst>
              <a:path w="13372729" h="9226359">
                <a:moveTo>
                  <a:pt x="0" y="0"/>
                </a:moveTo>
                <a:lnTo>
                  <a:pt x="13372729" y="0"/>
                </a:lnTo>
                <a:lnTo>
                  <a:pt x="13372729" y="9226360"/>
                </a:lnTo>
                <a:lnTo>
                  <a:pt x="0" y="9226360"/>
                </a:lnTo>
                <a:lnTo>
                  <a:pt x="0" y="0"/>
                </a:lnTo>
                <a:close/>
              </a:path>
            </a:pathLst>
          </a:custGeom>
          <a:blipFill>
            <a:blip r:embed="rId5"/>
            <a:stretch>
              <a:fillRect/>
            </a:stretch>
          </a:blipFill>
          <a:ln w="19050" cap="rnd">
            <a:solidFill>
              <a:srgbClr val="000000"/>
            </a:solidFill>
            <a:prstDash val="dash"/>
            <a:round/>
          </a:ln>
        </p:spPr>
      </p:sp>
      <p:sp>
        <p:nvSpPr>
          <p:cNvPr id="5" name="TextBox 5"/>
          <p:cNvSpPr txBox="1"/>
          <p:nvPr/>
        </p:nvSpPr>
        <p:spPr>
          <a:xfrm>
            <a:off x="234149" y="86250"/>
            <a:ext cx="4253359" cy="1588122"/>
          </a:xfrm>
          <a:prstGeom prst="rect">
            <a:avLst/>
          </a:prstGeom>
        </p:spPr>
        <p:txBody>
          <a:bodyPr lIns="0" tIns="0" rIns="0" bIns="0" rtlCol="0" anchor="t">
            <a:spAutoFit/>
          </a:bodyPr>
          <a:lstStyle/>
          <a:p>
            <a:pPr algn="ctr">
              <a:lnSpc>
                <a:spcPts val="6440"/>
              </a:lnSpc>
            </a:pPr>
            <a:r>
              <a:rPr lang="en-US" sz="4600">
                <a:solidFill>
                  <a:srgbClr val="000000"/>
                </a:solidFill>
                <a:latin typeface="Noto Sans Bold"/>
                <a:ea typeface="Noto Sans Bold"/>
                <a:cs typeface="Noto Sans Bold"/>
                <a:sym typeface="Noto Sans Bold"/>
              </a:rPr>
              <a:t>MÔ HÌNH DFD </a:t>
            </a:r>
          </a:p>
          <a:p>
            <a:pPr marL="0" lvl="0" indent="0" algn="ctr">
              <a:lnSpc>
                <a:spcPts val="6440"/>
              </a:lnSpc>
              <a:spcBef>
                <a:spcPct val="0"/>
              </a:spcBef>
            </a:pPr>
            <a:r>
              <a:rPr lang="en-US" sz="4600">
                <a:solidFill>
                  <a:srgbClr val="000000"/>
                </a:solidFill>
                <a:latin typeface="Noto Sans Bold"/>
                <a:ea typeface="Noto Sans Bold"/>
                <a:cs typeface="Noto Sans Bold"/>
                <a:sym typeface="Noto Sans Bold"/>
              </a:rPr>
              <a:t>MỨC 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0799999">
            <a:off x="-3917538" y="-7870655"/>
            <a:ext cx="7835077" cy="10939025"/>
          </a:xfrm>
          <a:custGeom>
            <a:avLst/>
            <a:gdLst/>
            <a:ahLst/>
            <a:cxnLst/>
            <a:rect l="l" t="t" r="r" b="b"/>
            <a:pathLst>
              <a:path w="7835077" h="10939025">
                <a:moveTo>
                  <a:pt x="0" y="0"/>
                </a:moveTo>
                <a:lnTo>
                  <a:pt x="7835076" y="0"/>
                </a:lnTo>
                <a:lnTo>
                  <a:pt x="7835076" y="10939025"/>
                </a:lnTo>
                <a:lnTo>
                  <a:pt x="0" y="109390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4763053" y="1028700"/>
            <a:ext cx="12931082" cy="7417741"/>
          </a:xfrm>
          <a:custGeom>
            <a:avLst/>
            <a:gdLst/>
            <a:ahLst/>
            <a:cxnLst/>
            <a:rect l="l" t="t" r="r" b="b"/>
            <a:pathLst>
              <a:path w="12931082" h="7417741">
                <a:moveTo>
                  <a:pt x="0" y="0"/>
                </a:moveTo>
                <a:lnTo>
                  <a:pt x="12931083" y="0"/>
                </a:lnTo>
                <a:lnTo>
                  <a:pt x="12931083" y="7417741"/>
                </a:lnTo>
                <a:lnTo>
                  <a:pt x="0" y="7417741"/>
                </a:lnTo>
                <a:lnTo>
                  <a:pt x="0" y="0"/>
                </a:lnTo>
                <a:close/>
              </a:path>
            </a:pathLst>
          </a:custGeom>
          <a:blipFill>
            <a:blip r:embed="rId5"/>
            <a:stretch>
              <a:fillRect b="-944"/>
            </a:stretch>
          </a:blipFill>
          <a:ln w="9525" cap="rnd">
            <a:solidFill>
              <a:srgbClr val="000000"/>
            </a:solidFill>
            <a:prstDash val="dash"/>
            <a:round/>
          </a:ln>
        </p:spPr>
      </p:sp>
      <p:sp>
        <p:nvSpPr>
          <p:cNvPr id="5" name="TextBox 5"/>
          <p:cNvSpPr txBox="1"/>
          <p:nvPr/>
        </p:nvSpPr>
        <p:spPr>
          <a:xfrm>
            <a:off x="234149" y="86250"/>
            <a:ext cx="4253359" cy="1588122"/>
          </a:xfrm>
          <a:prstGeom prst="rect">
            <a:avLst/>
          </a:prstGeom>
        </p:spPr>
        <p:txBody>
          <a:bodyPr lIns="0" tIns="0" rIns="0" bIns="0" rtlCol="0" anchor="t">
            <a:spAutoFit/>
          </a:bodyPr>
          <a:lstStyle/>
          <a:p>
            <a:pPr algn="ctr">
              <a:lnSpc>
                <a:spcPts val="6440"/>
              </a:lnSpc>
            </a:pPr>
            <a:r>
              <a:rPr lang="en-US" sz="4600">
                <a:solidFill>
                  <a:srgbClr val="000000"/>
                </a:solidFill>
                <a:latin typeface="Noto Sans Bold"/>
                <a:ea typeface="Noto Sans Bold"/>
                <a:cs typeface="Noto Sans Bold"/>
                <a:sym typeface="Noto Sans Bold"/>
              </a:rPr>
              <a:t>MÔ HÌNH DFD </a:t>
            </a:r>
          </a:p>
          <a:p>
            <a:pPr marL="0" lvl="0" indent="0" algn="ctr">
              <a:lnSpc>
                <a:spcPts val="6440"/>
              </a:lnSpc>
              <a:spcBef>
                <a:spcPct val="0"/>
              </a:spcBef>
            </a:pPr>
            <a:r>
              <a:rPr lang="en-US" sz="4600">
                <a:solidFill>
                  <a:srgbClr val="000000"/>
                </a:solidFill>
                <a:latin typeface="Noto Sans Bold"/>
                <a:ea typeface="Noto Sans Bold"/>
                <a:cs typeface="Noto Sans Bold"/>
                <a:sym typeface="Noto Sans Bold"/>
              </a:rPr>
              <a:t>MỨC 2</a:t>
            </a:r>
          </a:p>
        </p:txBody>
      </p:sp>
      <p:sp>
        <p:nvSpPr>
          <p:cNvPr id="6" name="TextBox 6"/>
          <p:cNvSpPr txBox="1"/>
          <p:nvPr/>
        </p:nvSpPr>
        <p:spPr>
          <a:xfrm>
            <a:off x="7615719" y="9191625"/>
            <a:ext cx="7546667" cy="613469"/>
          </a:xfrm>
          <a:prstGeom prst="rect">
            <a:avLst/>
          </a:prstGeom>
        </p:spPr>
        <p:txBody>
          <a:bodyPr lIns="0" tIns="0" rIns="0" bIns="0" rtlCol="0" anchor="t">
            <a:spAutoFit/>
          </a:bodyPr>
          <a:lstStyle/>
          <a:p>
            <a:pPr marL="0" lvl="0" indent="0" algn="ctr">
              <a:lnSpc>
                <a:spcPts val="5036"/>
              </a:lnSpc>
              <a:spcBef>
                <a:spcPct val="0"/>
              </a:spcBef>
            </a:pPr>
            <a:r>
              <a:rPr lang="en-US" sz="3597">
                <a:solidFill>
                  <a:srgbClr val="000000"/>
                </a:solidFill>
                <a:latin typeface="UTM Sharnay Italics"/>
                <a:ea typeface="UTM Sharnay Italics"/>
                <a:cs typeface="UTM Sharnay Italics"/>
                <a:sym typeface="UTM Sharnay Italics"/>
              </a:rPr>
              <a:t>CHỨC NĂNG QUẢN LÝ DỊCH VỤ</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0799999">
            <a:off x="-3917538" y="-7870655"/>
            <a:ext cx="7835077" cy="10939025"/>
          </a:xfrm>
          <a:custGeom>
            <a:avLst/>
            <a:gdLst/>
            <a:ahLst/>
            <a:cxnLst/>
            <a:rect l="l" t="t" r="r" b="b"/>
            <a:pathLst>
              <a:path w="7835077" h="10939025">
                <a:moveTo>
                  <a:pt x="0" y="0"/>
                </a:moveTo>
                <a:lnTo>
                  <a:pt x="7835076" y="0"/>
                </a:lnTo>
                <a:lnTo>
                  <a:pt x="7835076" y="10939025"/>
                </a:lnTo>
                <a:lnTo>
                  <a:pt x="0" y="109390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4948497" y="503376"/>
            <a:ext cx="12881112" cy="8754924"/>
          </a:xfrm>
          <a:custGeom>
            <a:avLst/>
            <a:gdLst/>
            <a:ahLst/>
            <a:cxnLst/>
            <a:rect l="l" t="t" r="r" b="b"/>
            <a:pathLst>
              <a:path w="12881112" h="8754924">
                <a:moveTo>
                  <a:pt x="0" y="0"/>
                </a:moveTo>
                <a:lnTo>
                  <a:pt x="12881112" y="0"/>
                </a:lnTo>
                <a:lnTo>
                  <a:pt x="12881112" y="8754924"/>
                </a:lnTo>
                <a:lnTo>
                  <a:pt x="0" y="8754924"/>
                </a:lnTo>
                <a:lnTo>
                  <a:pt x="0" y="0"/>
                </a:lnTo>
                <a:close/>
              </a:path>
            </a:pathLst>
          </a:custGeom>
          <a:blipFill>
            <a:blip r:embed="rId5"/>
            <a:stretch>
              <a:fillRect/>
            </a:stretch>
          </a:blipFill>
          <a:ln w="19050" cap="rnd">
            <a:solidFill>
              <a:srgbClr val="000000"/>
            </a:solidFill>
            <a:prstDash val="dash"/>
            <a:round/>
          </a:ln>
        </p:spPr>
      </p:sp>
      <p:sp>
        <p:nvSpPr>
          <p:cNvPr id="5" name="TextBox 5"/>
          <p:cNvSpPr txBox="1"/>
          <p:nvPr/>
        </p:nvSpPr>
        <p:spPr>
          <a:xfrm>
            <a:off x="234149" y="86250"/>
            <a:ext cx="4253359" cy="1588122"/>
          </a:xfrm>
          <a:prstGeom prst="rect">
            <a:avLst/>
          </a:prstGeom>
        </p:spPr>
        <p:txBody>
          <a:bodyPr lIns="0" tIns="0" rIns="0" bIns="0" rtlCol="0" anchor="t">
            <a:spAutoFit/>
          </a:bodyPr>
          <a:lstStyle/>
          <a:p>
            <a:pPr algn="ctr">
              <a:lnSpc>
                <a:spcPts val="6440"/>
              </a:lnSpc>
            </a:pPr>
            <a:r>
              <a:rPr lang="en-US" sz="4600">
                <a:solidFill>
                  <a:srgbClr val="000000"/>
                </a:solidFill>
                <a:latin typeface="Noto Sans Bold"/>
                <a:ea typeface="Noto Sans Bold"/>
                <a:cs typeface="Noto Sans Bold"/>
                <a:sym typeface="Noto Sans Bold"/>
              </a:rPr>
              <a:t>MÔ HÌNH DFD </a:t>
            </a:r>
          </a:p>
          <a:p>
            <a:pPr marL="0" lvl="0" indent="0" algn="ctr">
              <a:lnSpc>
                <a:spcPts val="6440"/>
              </a:lnSpc>
              <a:spcBef>
                <a:spcPct val="0"/>
              </a:spcBef>
            </a:pPr>
            <a:r>
              <a:rPr lang="en-US" sz="4600">
                <a:solidFill>
                  <a:srgbClr val="000000"/>
                </a:solidFill>
                <a:latin typeface="Noto Sans Bold"/>
                <a:ea typeface="Noto Sans Bold"/>
                <a:cs typeface="Noto Sans Bold"/>
                <a:sym typeface="Noto Sans Bold"/>
              </a:rPr>
              <a:t>MỨC 2</a:t>
            </a:r>
          </a:p>
        </p:txBody>
      </p:sp>
      <p:sp>
        <p:nvSpPr>
          <p:cNvPr id="6" name="TextBox 6"/>
          <p:cNvSpPr txBox="1"/>
          <p:nvPr/>
        </p:nvSpPr>
        <p:spPr>
          <a:xfrm>
            <a:off x="7532759" y="9324361"/>
            <a:ext cx="8708106" cy="613469"/>
          </a:xfrm>
          <a:prstGeom prst="rect">
            <a:avLst/>
          </a:prstGeom>
        </p:spPr>
        <p:txBody>
          <a:bodyPr lIns="0" tIns="0" rIns="0" bIns="0" rtlCol="0" anchor="t">
            <a:spAutoFit/>
          </a:bodyPr>
          <a:lstStyle/>
          <a:p>
            <a:pPr marL="0" lvl="0" indent="0" algn="ctr">
              <a:lnSpc>
                <a:spcPts val="5036"/>
              </a:lnSpc>
              <a:spcBef>
                <a:spcPct val="0"/>
              </a:spcBef>
            </a:pPr>
            <a:r>
              <a:rPr lang="en-US" sz="3597" dirty="0">
                <a:solidFill>
                  <a:srgbClr val="000000"/>
                </a:solidFill>
                <a:latin typeface="UTM Sharnay Italics"/>
                <a:ea typeface="UTM Sharnay Italics"/>
                <a:cs typeface="UTM Sharnay Italics"/>
                <a:sym typeface="UTM Sharnay Italics"/>
              </a:rPr>
              <a:t>CHỨC NĂNG QUẢN LÝ SẢN PHẨM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412</Words>
  <Application>Microsoft Office PowerPoint</Application>
  <PresentationFormat>Custom</PresentationFormat>
  <Paragraphs>70</Paragraphs>
  <Slides>20</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20</vt:i4>
      </vt:variant>
    </vt:vector>
  </HeadingPairs>
  <TitlesOfParts>
    <vt:vector size="36" baseType="lpstr">
      <vt:lpstr>Oswald</vt:lpstr>
      <vt:lpstr>Oswald Bold</vt:lpstr>
      <vt:lpstr>Open Sauce</vt:lpstr>
      <vt:lpstr>UTM Sharnay Italics</vt:lpstr>
      <vt:lpstr>Noto Sans Bold</vt:lpstr>
      <vt:lpstr>Arial</vt:lpstr>
      <vt:lpstr>UTM Trajan Pro Bold</vt:lpstr>
      <vt:lpstr>DM Sans Bold</vt:lpstr>
      <vt:lpstr>Paytone One</vt:lpstr>
      <vt:lpstr>DejaVu Serif Bold</vt:lpstr>
      <vt:lpstr>Open Sauce Bold</vt:lpstr>
      <vt:lpstr>Times New Roman</vt:lpstr>
      <vt:lpstr>UTM Seagull Bold</vt:lpstr>
      <vt:lpstr>Calibri</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Tuan kim</cp:lastModifiedBy>
  <cp:revision>3</cp:revision>
  <dcterms:created xsi:type="dcterms:W3CDTF">2006-08-16T00:00:00Z</dcterms:created>
  <dcterms:modified xsi:type="dcterms:W3CDTF">2024-07-16T04:00:39Z</dcterms:modified>
  <dc:identifier>DAGJUO9S0zU</dc:identifier>
</cp:coreProperties>
</file>

<file path=docProps/thumbnail.jpeg>
</file>